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8" r:id="rId13"/>
    <p:sldId id="269" r:id="rId14"/>
    <p:sldId id="271" r:id="rId15"/>
    <p:sldId id="272" r:id="rId16"/>
    <p:sldId id="273" r:id="rId17"/>
    <p:sldId id="266" r:id="rId18"/>
    <p:sldId id="267" r:id="rId19"/>
    <p:sldId id="274" r:id="rId20"/>
    <p:sldId id="275" r:id="rId21"/>
    <p:sldId id="277" r:id="rId22"/>
    <p:sldId id="280" r:id="rId23"/>
    <p:sldId id="278" r:id="rId24"/>
    <p:sldId id="281" r:id="rId25"/>
    <p:sldId id="282" r:id="rId26"/>
    <p:sldId id="283" r:id="rId27"/>
    <p:sldId id="285" r:id="rId28"/>
    <p:sldId id="287" r:id="rId29"/>
    <p:sldId id="286" r:id="rId30"/>
    <p:sldId id="288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ECE19D-7B78-4C91-A875-CF45C99F7E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4B0A084-0A8E-4890-A6FD-B52ED6DDB0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45BA5E-4C14-430F-8F75-9ADFE24D8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B0F92-19BB-4470-B3D4-29DAE70F27B5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0B9053-DA37-4697-8783-36CA3591F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930CF5-CE1A-4114-9A00-21DFA050C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3B69B-A32E-4A71-8C2C-80A2B5509C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937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C68D1-8650-4B7E-8740-E3FBF991C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707308E-7AC4-4EA9-9492-B13EEDB6AF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1FC65F-4BB0-4D63-B2F9-39DD697CE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B0F92-19BB-4470-B3D4-29DAE70F27B5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02F0F3-DC62-43C6-B432-9D32F93D6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531679-D944-432D-9AB6-032D79FBB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3B69B-A32E-4A71-8C2C-80A2B5509C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550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E9461DA-D849-4263-A764-3FE6548F0F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18251C6-80AB-48E0-AB1E-43539163EE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758F35-FC83-466D-B805-461AB6987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B0F92-19BB-4470-B3D4-29DAE70F27B5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B15C71-5BDE-4913-BBF0-14D32F234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352EE3-FF90-46E1-AE51-1444935B1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3B69B-A32E-4A71-8C2C-80A2B5509C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8662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8BFD1F-86F1-2538-F84F-7716173745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1C436BA-E0AE-FDCF-D86E-4440492ACE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75A725-5199-1850-AC43-59E511EB6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148C2-83DB-4414-80C9-B9E6536AFAAD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EB61AD-4F18-537D-113F-18192EC58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1549E2-B5B0-02DD-F5D6-975572E19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64FE6-54F0-4559-B7F8-DEF510159F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1479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356C87-2165-CFE6-77FA-A07135008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5E16C3-2018-9560-93BB-2866A3AAC4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BA29E6-0C22-9409-80E7-71D610966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148C2-83DB-4414-80C9-B9E6536AFAAD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749A23-EA09-4E3A-BD7A-295830924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DC0637-0C07-7E5D-9549-E9D42BB20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64FE6-54F0-4559-B7F8-DEF510159F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939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CC1FF6-7E08-5039-2FBB-24DE4462D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7582578-16E3-57BA-F098-37F63A29FA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A5F970-0957-4AD1-4408-6B604A07B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148C2-83DB-4414-80C9-B9E6536AFAAD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D7416-0BA7-D4ED-84EA-86D374F76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D8096A-A1B0-F630-C7DD-55CEC2A9C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64FE6-54F0-4559-B7F8-DEF510159F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192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10DB41-3C20-75F4-5581-F4D58042A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5D543D-91BD-F588-03E6-1AA98EB237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8F6259E-C013-C08C-8C53-5A476D66E3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DB8C07-95FA-FCEF-3D18-17BE9CFFA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148C2-83DB-4414-80C9-B9E6536AFAAD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10C3110-124C-375E-4F9A-DD64F7BD9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1C05784-90B8-E33E-F028-D73392ECF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64FE6-54F0-4559-B7F8-DEF510159F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0063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2B76D5-BD2D-8EBD-612C-75F9AF8D6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6A60680-9981-99C4-9578-90835AEA7B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3FB9CB0-7217-D796-40D2-A7C3614087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6117C16-D4E2-D40F-D816-58FAF52717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E08B915-D9C1-A9FB-906B-00C8BD0DAE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BB1E490-EABD-3101-0747-979389393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148C2-83DB-4414-80C9-B9E6536AFAAD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7C90D28-FDD6-D33C-4E7C-5A3E24539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CAD8D9D-ECAF-8F06-7555-860336714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64FE6-54F0-4559-B7F8-DEF510159F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7155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8B4B98-8F9B-D4F9-4FFC-394513489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FA9E72-8B68-AB74-60F8-D0EC908BE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148C2-83DB-4414-80C9-B9E6536AFAAD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EDC23B1-A2C0-D0F2-852F-32D4E638E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DFB8A31-FFC9-09A9-580A-CC44E51FE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64FE6-54F0-4559-B7F8-DEF510159F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4153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FE822C3-0107-8F72-3FF1-D8B65CCCF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148C2-83DB-4414-80C9-B9E6536AFAAD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A4C86E1-607A-0C6E-7987-BF77F93D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17AD8BA-7B00-4FB4-7516-1B2617EF6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64FE6-54F0-4559-B7F8-DEF510159F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6444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F90731-4702-DA01-871D-47D9D13E4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C597EE-F614-3483-FEAD-8FC06BEB0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04A3F97-1AE8-D2C4-5AA1-1496B81A95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5CABFF3-0E6E-2ECB-5122-58EEF6A80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148C2-83DB-4414-80C9-B9E6536AFAAD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95752A-9DE1-ADCD-2BDF-06663921F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12D78DB-9C8E-8659-DA7E-589C7C735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64FE6-54F0-4559-B7F8-DEF510159F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159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6E7CF9-A92D-49ED-B52B-C9DA1E878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01814B-B487-437E-9CE4-E71A11A5FA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940C68-53EE-445B-AD2F-54FCC6067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B0F92-19BB-4470-B3D4-29DAE70F27B5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C91D1B-A8E4-45CC-8FCE-00EFCF1EB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413036-DD31-472B-82BF-2041B6C3C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3B69B-A32E-4A71-8C2C-80A2B5509C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7989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DCF0CF-A346-C5F9-02D6-708D212A8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2C4A936-1FEB-97FF-473D-2008091C53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938FF1D-9CC8-B536-6166-0E05A263E2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6C4CCC-08D8-0FDA-16B4-65215A7F0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148C2-83DB-4414-80C9-B9E6536AFAAD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7D5EE4C-EBD0-9E9B-C35C-2F8EEC239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C6AE755-6DE6-B830-0076-E395C5D3E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64FE6-54F0-4559-B7F8-DEF510159F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669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C4A151-83DF-4E8A-4BBE-A7E1BE0A8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E9DFB-5480-AF3E-9D52-D6DEBF542B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8B3353-CF0E-3340-7735-0F59D272E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148C2-83DB-4414-80C9-B9E6536AFAAD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F3A26C-D7C9-61BA-8473-DDE223CB5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6B3529-725D-CF0A-E137-0F104895C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64FE6-54F0-4559-B7F8-DEF510159F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0436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F4E2AD9-FF1A-4165-B342-6232FB31E4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7066BF5-D388-768E-9F5B-7D530889AC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B3817E-6200-4D26-38F5-7922953B4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148C2-83DB-4414-80C9-B9E6536AFAAD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F137B9-76D8-B492-27D4-56873C1A4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C53095-CB8F-B5BD-A9F2-994530C37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64FE6-54F0-4559-B7F8-DEF510159F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855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A63096-AA39-4A03-AEF0-CCC628C24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B9312E8-CDEB-4E0B-848D-298DD2DCCF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499C97-B9B9-45AF-860A-A1707E504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B0F92-19BB-4470-B3D4-29DAE70F27B5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DCFF54-2349-4310-B7B5-3DB73D0DC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92B2BB-63DD-44C0-8D3D-5E66BCDCC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3B69B-A32E-4A71-8C2C-80A2B5509C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591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C8105F-00DB-41C9-BA21-7B09D2948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4D70E8-BCF3-4C3C-9D00-AF2357E4C4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4FA8612-F06A-4E0D-858F-54186C06DE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904BFA-7AB9-491C-BC31-5EC4A6D7B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B0F92-19BB-4470-B3D4-29DAE70F27B5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B2B7EB8-7E87-4425-A394-B1EBEAB79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A18A09B-A274-49B3-AC31-270D660B1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3B69B-A32E-4A71-8C2C-80A2B5509C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187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3E434B-93CB-449A-8307-2B3AC5BAC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758C5A-092C-4C14-9835-BD0ECD4A48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D741AD3-E9AE-468B-A3A3-38357BF1BF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9CEA00D-101A-4A97-8CA1-074F4A2BF6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6B0194A-16FD-408B-A6FC-4A16101188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E6D255D-0C8A-403B-A336-971B4EC29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B0F92-19BB-4470-B3D4-29DAE70F27B5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717E0A2-C773-408B-970D-1219EB99C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588E841-8836-4D0A-AC66-E95F47672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3B69B-A32E-4A71-8C2C-80A2B5509C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907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186A9E-CE39-4EA7-BEDB-A0DCFECD0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129D290-B816-4407-963C-6FA6DE01F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B0F92-19BB-4470-B3D4-29DAE70F27B5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AC4EBE2-0191-424D-BB26-3EF56777B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B7CDB79-A08D-4549-9073-DDEE53351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3B69B-A32E-4A71-8C2C-80A2B5509C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576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30705E8-39A5-4AD7-960F-AFAC30B56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B0F92-19BB-4470-B3D4-29DAE70F27B5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3CF83EC-F411-4F4E-8774-F62268CD3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09B8B4-F0FC-474D-B9AC-4093C44A8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3B69B-A32E-4A71-8C2C-80A2B5509C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756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BAEEEB-5E5B-46EA-9742-33F6F8252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DC94C0-8FFE-4B1F-AD19-C44743638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E480340-3F55-4D32-9ACF-CFA8466D72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DC15328-E661-4526-96C7-5C9E84619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B0F92-19BB-4470-B3D4-29DAE70F27B5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52B648-3A5A-4E46-928B-A7C019DEF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0E5753A-193E-4453-AED6-380B9C17D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3B69B-A32E-4A71-8C2C-80A2B5509C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009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319B61-B320-49D0-91E4-A00A780F7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A893EDC-86B9-453A-852B-15A00B92F3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02CAA0E-BF88-45FE-8DB5-D8080CAE8F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0FF3CA3-C469-443E-B723-A29CC6DAD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B0F92-19BB-4470-B3D4-29DAE70F27B5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FA45DE8-6A96-428D-8E29-CA1F1D85B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72DDFDA-56B3-4F3A-ABFA-7539AB845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3B69B-A32E-4A71-8C2C-80A2B5509C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760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C2E806-E44F-4A5B-9AC6-8A36A8388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AFDEE13-D38C-41FB-9D6E-6A333EE19B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6707C1-E722-458C-BD77-53B129739C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B0F92-19BB-4470-B3D4-29DAE70F27B5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086DEC-F9BF-43E7-A6E6-6C7FA90C86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A06AE5-2C49-404B-8BA8-EB3A1014D6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3B69B-A32E-4A71-8C2C-80A2B5509C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411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2B3D69-4067-EA57-7007-AF5BA087E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EFACA4-DD25-C25D-74D8-F10E094041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2E9928-B9DA-3D6F-070F-AA0B0C18EB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148C2-83DB-4414-80C9-B9E6536AFAAD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0B007D-29D5-4736-310C-0E4343D116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6747E6-806D-81E6-DBEC-54D237CFED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64FE6-54F0-4559-B7F8-DEF510159F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399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272B177-48E8-4480-92C9-934FE16E9EAB}"/>
              </a:ext>
            </a:extLst>
          </p:cNvPr>
          <p:cNvSpPr txBox="1"/>
          <p:nvPr/>
        </p:nvSpPr>
        <p:spPr>
          <a:xfrm>
            <a:off x="1624150" y="566058"/>
            <a:ext cx="863745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Районный открытый урок географии в 9 классе</a:t>
            </a:r>
          </a:p>
          <a:p>
            <a:pPr algn="just"/>
            <a:r>
              <a:rPr lang="ru-RU" sz="5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«Разбор заданий ОГЭ-2023 повышенной сложности»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DE30E8-24B0-4B80-AD33-956F6E6242BE}"/>
              </a:ext>
            </a:extLst>
          </p:cNvPr>
          <p:cNvSpPr txBox="1"/>
          <p:nvPr/>
        </p:nvSpPr>
        <p:spPr>
          <a:xfrm>
            <a:off x="5401883" y="5192692"/>
            <a:ext cx="654185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географии </a:t>
            </a:r>
          </a:p>
          <a:p>
            <a:pPr algn="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высшей квалификационной категории</a:t>
            </a:r>
          </a:p>
          <a:p>
            <a:pPr algn="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Захаренкова Юлия Константиновна</a:t>
            </a:r>
          </a:p>
        </p:txBody>
      </p:sp>
    </p:spTree>
    <p:extLst>
      <p:ext uri="{BB962C8B-B14F-4D97-AF65-F5344CB8AC3E}">
        <p14:creationId xmlns:p14="http://schemas.microsoft.com/office/powerpoint/2010/main" val="41875235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44CE4B2-54D9-438B-9220-C8F89EDB39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7856" y="0"/>
            <a:ext cx="687628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A4D93C8-FE5B-44E3-8E5D-BE136883535B}"/>
              </a:ext>
            </a:extLst>
          </p:cNvPr>
          <p:cNvSpPr txBox="1"/>
          <p:nvPr/>
        </p:nvSpPr>
        <p:spPr>
          <a:xfrm>
            <a:off x="1652453" y="4981074"/>
            <a:ext cx="100540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4780FC-FE8D-4EC0-9510-96E5D2BE834B}"/>
              </a:ext>
            </a:extLst>
          </p:cNvPr>
          <p:cNvSpPr txBox="1"/>
          <p:nvPr/>
        </p:nvSpPr>
        <p:spPr>
          <a:xfrm>
            <a:off x="1652452" y="3483534"/>
            <a:ext cx="100540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C2D969-C073-4F83-A28D-F82FE7669F9D}"/>
              </a:ext>
            </a:extLst>
          </p:cNvPr>
          <p:cNvSpPr txBox="1"/>
          <p:nvPr/>
        </p:nvSpPr>
        <p:spPr>
          <a:xfrm>
            <a:off x="1652452" y="2196155"/>
            <a:ext cx="100540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BE2A0C-289F-41C1-BF19-23979AFB4442}"/>
              </a:ext>
            </a:extLst>
          </p:cNvPr>
          <p:cNvSpPr txBox="1"/>
          <p:nvPr/>
        </p:nvSpPr>
        <p:spPr>
          <a:xfrm>
            <a:off x="1652451" y="698615"/>
            <a:ext cx="100540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FD5AF5-50D7-4E68-9F33-AA26D5511627}"/>
              </a:ext>
            </a:extLst>
          </p:cNvPr>
          <p:cNvSpPr txBox="1"/>
          <p:nvPr/>
        </p:nvSpPr>
        <p:spPr>
          <a:xfrm>
            <a:off x="3485410" y="5780782"/>
            <a:ext cx="100540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053159-3A8E-4E7C-BEE6-C5B240079BC6}"/>
              </a:ext>
            </a:extLst>
          </p:cNvPr>
          <p:cNvSpPr txBox="1"/>
          <p:nvPr/>
        </p:nvSpPr>
        <p:spPr>
          <a:xfrm>
            <a:off x="4815665" y="5780782"/>
            <a:ext cx="100540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D530CD-C72E-4D48-9BA2-7A9D418DDC43}"/>
              </a:ext>
            </a:extLst>
          </p:cNvPr>
          <p:cNvSpPr txBox="1"/>
          <p:nvPr/>
        </p:nvSpPr>
        <p:spPr>
          <a:xfrm>
            <a:off x="6145920" y="5780782"/>
            <a:ext cx="100540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A89217-BD36-45EB-B0A3-ABF5285DD1A8}"/>
              </a:ext>
            </a:extLst>
          </p:cNvPr>
          <p:cNvSpPr txBox="1"/>
          <p:nvPr/>
        </p:nvSpPr>
        <p:spPr>
          <a:xfrm>
            <a:off x="7476175" y="5780782"/>
            <a:ext cx="100540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</a:p>
        </p:txBody>
      </p:sp>
      <p:sp>
        <p:nvSpPr>
          <p:cNvPr id="12" name="Блок-схема: узел 11">
            <a:extLst>
              <a:ext uri="{FF2B5EF4-FFF2-40B4-BE49-F238E27FC236}">
                <a16:creationId xmlns:a16="http://schemas.microsoft.com/office/drawing/2014/main" id="{755C35B9-55C1-40D4-98F7-DBF26E6D9407}"/>
              </a:ext>
            </a:extLst>
          </p:cNvPr>
          <p:cNvSpPr/>
          <p:nvPr/>
        </p:nvSpPr>
        <p:spPr>
          <a:xfrm>
            <a:off x="7978876" y="5291083"/>
            <a:ext cx="457200" cy="4572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953DCB-9E0E-49DC-8219-E0476D369C56}"/>
              </a:ext>
            </a:extLst>
          </p:cNvPr>
          <p:cNvSpPr txBox="1"/>
          <p:nvPr/>
        </p:nvSpPr>
        <p:spPr>
          <a:xfrm>
            <a:off x="8390290" y="4611231"/>
            <a:ext cx="83227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</p:txBody>
      </p:sp>
      <p:sp>
        <p:nvSpPr>
          <p:cNvPr id="14" name="Блок-схема: узел 13">
            <a:extLst>
              <a:ext uri="{FF2B5EF4-FFF2-40B4-BE49-F238E27FC236}">
                <a16:creationId xmlns:a16="http://schemas.microsoft.com/office/drawing/2014/main" id="{E8B2B016-4CB7-4556-8EEA-47A72D5349F8}"/>
              </a:ext>
            </a:extLst>
          </p:cNvPr>
          <p:cNvSpPr/>
          <p:nvPr/>
        </p:nvSpPr>
        <p:spPr>
          <a:xfrm>
            <a:off x="6557211" y="3941518"/>
            <a:ext cx="457200" cy="4572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4204069-7E09-4D1B-9192-101C680B0ED8}"/>
              </a:ext>
            </a:extLst>
          </p:cNvPr>
          <p:cNvSpPr txBox="1"/>
          <p:nvPr/>
        </p:nvSpPr>
        <p:spPr>
          <a:xfrm>
            <a:off x="7084080" y="3140243"/>
            <a:ext cx="78418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</a:p>
        </p:txBody>
      </p:sp>
      <p:sp>
        <p:nvSpPr>
          <p:cNvPr id="16" name="Блок-схема: узел 15">
            <a:extLst>
              <a:ext uri="{FF2B5EF4-FFF2-40B4-BE49-F238E27FC236}">
                <a16:creationId xmlns:a16="http://schemas.microsoft.com/office/drawing/2014/main" id="{56FA22C5-0C61-47B7-8221-F8287F824B94}"/>
              </a:ext>
            </a:extLst>
          </p:cNvPr>
          <p:cNvSpPr/>
          <p:nvPr/>
        </p:nvSpPr>
        <p:spPr>
          <a:xfrm>
            <a:off x="5173987" y="2506164"/>
            <a:ext cx="457200" cy="4572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D46BFE0-4AE8-401F-AC2F-E0A8B666156C}"/>
              </a:ext>
            </a:extLst>
          </p:cNvPr>
          <p:cNvSpPr txBox="1"/>
          <p:nvPr/>
        </p:nvSpPr>
        <p:spPr>
          <a:xfrm>
            <a:off x="5579672" y="1611379"/>
            <a:ext cx="103265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</a:p>
        </p:txBody>
      </p:sp>
      <p:sp>
        <p:nvSpPr>
          <p:cNvPr id="18" name="Блок-схема: узел 17">
            <a:extLst>
              <a:ext uri="{FF2B5EF4-FFF2-40B4-BE49-F238E27FC236}">
                <a16:creationId xmlns:a16="http://schemas.microsoft.com/office/drawing/2014/main" id="{F8D733B8-C743-4EBF-9654-67A98014F97C}"/>
              </a:ext>
            </a:extLst>
          </p:cNvPr>
          <p:cNvSpPr/>
          <p:nvPr/>
        </p:nvSpPr>
        <p:spPr>
          <a:xfrm>
            <a:off x="3759511" y="1152150"/>
            <a:ext cx="457200" cy="4572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F638AAE-0C32-44BE-A038-D0275C88D67E}"/>
              </a:ext>
            </a:extLst>
          </p:cNvPr>
          <p:cNvSpPr txBox="1"/>
          <p:nvPr/>
        </p:nvSpPr>
        <p:spPr>
          <a:xfrm>
            <a:off x="4255839" y="211199"/>
            <a:ext cx="83227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</p:txBody>
      </p:sp>
    </p:spTree>
    <p:extLst>
      <p:ext uri="{BB962C8B-B14F-4D97-AF65-F5344CB8AC3E}">
        <p14:creationId xmlns:p14="http://schemas.microsoft.com/office/powerpoint/2010/main" val="67115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7B1D62C-5B17-47D5-B69F-0F61EAADAC7B}"/>
              </a:ext>
            </a:extLst>
          </p:cNvPr>
          <p:cNvSpPr/>
          <p:nvPr/>
        </p:nvSpPr>
        <p:spPr>
          <a:xfrm>
            <a:off x="350921" y="987524"/>
            <a:ext cx="114901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  Алексей: «Чем выше расположен пункт, тем теплее в июле».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2EC4BDF-EF22-47AC-B22C-1F99AB8EBF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9138" y="1738414"/>
            <a:ext cx="8675032" cy="48797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4BD164C-D216-427F-BFE9-A1AED2BDC23C}"/>
              </a:ext>
            </a:extLst>
          </p:cNvPr>
          <p:cNvSpPr txBox="1"/>
          <p:nvPr/>
        </p:nvSpPr>
        <p:spPr>
          <a:xfrm>
            <a:off x="350921" y="341193"/>
            <a:ext cx="64513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Проверяем выводы учащихся</a:t>
            </a:r>
          </a:p>
        </p:txBody>
      </p:sp>
    </p:spTree>
    <p:extLst>
      <p:ext uri="{BB962C8B-B14F-4D97-AF65-F5344CB8AC3E}">
        <p14:creationId xmlns:p14="http://schemas.microsoft.com/office/powerpoint/2010/main" val="3654992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EE7C27E-AD26-4716-BAB3-D330B440CCA1}"/>
              </a:ext>
            </a:extLst>
          </p:cNvPr>
          <p:cNvSpPr/>
          <p:nvPr/>
        </p:nvSpPr>
        <p:spPr>
          <a:xfrm>
            <a:off x="308810" y="105506"/>
            <a:ext cx="115743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  Анна: «Чем дальше на юго-восток, тем меньше годовая амплитуда температур».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9C37EA1-3D96-466B-891B-76820233A5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99" y="1182724"/>
            <a:ext cx="6096528" cy="342929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4BFF785-0BA7-4EB1-A884-7A45321915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780" r="20134"/>
          <a:stretch/>
        </p:blipFill>
        <p:spPr>
          <a:xfrm>
            <a:off x="6405338" y="1353404"/>
            <a:ext cx="5477851" cy="45255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2345DCE-43DC-4276-9748-578A2DD4ECE1}"/>
              </a:ext>
            </a:extLst>
          </p:cNvPr>
          <p:cNvSpPr txBox="1"/>
          <p:nvPr/>
        </p:nvSpPr>
        <p:spPr>
          <a:xfrm>
            <a:off x="9144263" y="517358"/>
            <a:ext cx="4924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1C5709A-7799-47FD-A55F-5E278B62FCDD}"/>
              </a:ext>
            </a:extLst>
          </p:cNvPr>
          <p:cNvSpPr/>
          <p:nvPr/>
        </p:nvSpPr>
        <p:spPr>
          <a:xfrm>
            <a:off x="9144263" y="5587992"/>
            <a:ext cx="71365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5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</a:t>
            </a: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252C4187-D03B-472D-913A-D078A51A249B}"/>
              </a:ext>
            </a:extLst>
          </p:cNvPr>
          <p:cNvCxnSpPr/>
          <p:nvPr/>
        </p:nvCxnSpPr>
        <p:spPr>
          <a:xfrm>
            <a:off x="7652084" y="1888958"/>
            <a:ext cx="3597442" cy="3453063"/>
          </a:xfrm>
          <a:prstGeom prst="straightConnector1">
            <a:avLst/>
          </a:prstGeom>
          <a:ln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48F9A36-5447-448A-875F-EC565CF7FA58}"/>
              </a:ext>
            </a:extLst>
          </p:cNvPr>
          <p:cNvSpPr txBox="1"/>
          <p:nvPr/>
        </p:nvSpPr>
        <p:spPr>
          <a:xfrm>
            <a:off x="697832" y="4813502"/>
            <a:ext cx="54986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Складываем температуры июля и января без минусов</a:t>
            </a:r>
          </a:p>
        </p:txBody>
      </p:sp>
    </p:spTree>
    <p:extLst>
      <p:ext uri="{BB962C8B-B14F-4D97-AF65-F5344CB8AC3E}">
        <p14:creationId xmlns:p14="http://schemas.microsoft.com/office/powerpoint/2010/main" val="2709322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EE7C27E-AD26-4716-BAB3-D330B440CCA1}"/>
              </a:ext>
            </a:extLst>
          </p:cNvPr>
          <p:cNvSpPr/>
          <p:nvPr/>
        </p:nvSpPr>
        <p:spPr>
          <a:xfrm>
            <a:off x="308810" y="105506"/>
            <a:ext cx="115743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2)  Анна: «Чем дальше на юго-восток, тем меньше годовая амплитуда температур».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9C37EA1-3D96-466B-891B-76820233A5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99" y="1182724"/>
            <a:ext cx="6096528" cy="34292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48F9A36-5447-448A-875F-EC565CF7FA58}"/>
              </a:ext>
            </a:extLst>
          </p:cNvPr>
          <p:cNvSpPr txBox="1"/>
          <p:nvPr/>
        </p:nvSpPr>
        <p:spPr>
          <a:xfrm>
            <a:off x="697832" y="4813502"/>
            <a:ext cx="54986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Складываем температуры июля и января без минусов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3536E8-3881-40BF-B09E-B22D1B03F1DD}"/>
              </a:ext>
            </a:extLst>
          </p:cNvPr>
          <p:cNvSpPr txBox="1"/>
          <p:nvPr/>
        </p:nvSpPr>
        <p:spPr>
          <a:xfrm>
            <a:off x="6653463" y="1275348"/>
            <a:ext cx="4565673" cy="25545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С-П= 17,7+8,5=26,2</a:t>
            </a:r>
          </a:p>
          <a:p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М=18,5+10,3=28,8</a:t>
            </a:r>
          </a:p>
          <a:p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Т=20+10,7=30,7</a:t>
            </a:r>
          </a:p>
          <a:p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А=25,3+6,7=32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D9032E-3000-49CB-B9C8-C2DFC40FC902}"/>
              </a:ext>
            </a:extLst>
          </p:cNvPr>
          <p:cNvSpPr txBox="1"/>
          <p:nvPr/>
        </p:nvSpPr>
        <p:spPr>
          <a:xfrm>
            <a:off x="6653463" y="4066674"/>
            <a:ext cx="50973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Амплитуда растет, а не уменьшается. Вывод неверный.</a:t>
            </a:r>
          </a:p>
        </p:txBody>
      </p:sp>
    </p:spTree>
    <p:extLst>
      <p:ext uri="{BB962C8B-B14F-4D97-AF65-F5344CB8AC3E}">
        <p14:creationId xmlns:p14="http://schemas.microsoft.com/office/powerpoint/2010/main" val="722624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0CA70A2-0E19-49F7-84B1-46AB169CD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566" y="1329340"/>
            <a:ext cx="7604224" cy="4277376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DB115E1-B5C0-403F-9D4C-FB420FA0B134}"/>
              </a:ext>
            </a:extLst>
          </p:cNvPr>
          <p:cNvSpPr/>
          <p:nvPr/>
        </p:nvSpPr>
        <p:spPr>
          <a:xfrm>
            <a:off x="180474" y="153633"/>
            <a:ext cx="114901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  Екатерина: «Чем дальше на юго-восток, тем реже выпадают атмосферные осадки».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43CDEEB-96AB-4A9C-8109-8C701B67CC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238" t="10354" r="1977" b="5091"/>
          <a:stretch/>
        </p:blipFill>
        <p:spPr>
          <a:xfrm>
            <a:off x="8064868" y="1230851"/>
            <a:ext cx="3810566" cy="3958389"/>
          </a:xfrm>
          <a:prstGeom prst="rect">
            <a:avLst/>
          </a:prstGeom>
        </p:spPr>
      </p:pic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21472061-E6F9-4AE3-A44D-F71241126CC4}"/>
              </a:ext>
            </a:extLst>
          </p:cNvPr>
          <p:cNvCxnSpPr/>
          <p:nvPr/>
        </p:nvCxnSpPr>
        <p:spPr>
          <a:xfrm>
            <a:off x="6858000" y="3344779"/>
            <a:ext cx="0" cy="208146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27FCF12-9BA1-40FE-9278-FB7A24B7C81F}"/>
              </a:ext>
            </a:extLst>
          </p:cNvPr>
          <p:cNvSpPr txBox="1"/>
          <p:nvPr/>
        </p:nvSpPr>
        <p:spPr>
          <a:xfrm>
            <a:off x="2201779" y="5705205"/>
            <a:ext cx="40080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 верный</a:t>
            </a:r>
          </a:p>
        </p:txBody>
      </p:sp>
    </p:spTree>
    <p:extLst>
      <p:ext uri="{BB962C8B-B14F-4D97-AF65-F5344CB8AC3E}">
        <p14:creationId xmlns:p14="http://schemas.microsoft.com/office/powerpoint/2010/main" val="1560083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0D79564-0251-4AAA-81D6-219D5D07549E}"/>
              </a:ext>
            </a:extLst>
          </p:cNvPr>
          <p:cNvSpPr/>
          <p:nvPr/>
        </p:nvSpPr>
        <p:spPr>
          <a:xfrm>
            <a:off x="368968" y="261918"/>
            <a:ext cx="1145406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  Александр: «Чем ближе к морю, тем реже выпадают атмосферные осадки».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DD8CCCC-D589-41F2-8A1B-203E635D6D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968" y="1339136"/>
            <a:ext cx="7965169" cy="44804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68913B8-4F28-4112-989F-401E68FB54A3}"/>
              </a:ext>
            </a:extLst>
          </p:cNvPr>
          <p:cNvSpPr txBox="1"/>
          <p:nvPr/>
        </p:nvSpPr>
        <p:spPr>
          <a:xfrm>
            <a:off x="8807115" y="5465601"/>
            <a:ext cx="254108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3</a:t>
            </a:r>
          </a:p>
        </p:txBody>
      </p:sp>
    </p:spTree>
    <p:extLst>
      <p:ext uri="{BB962C8B-B14F-4D97-AF65-F5344CB8AC3E}">
        <p14:creationId xmlns:p14="http://schemas.microsoft.com/office/powerpoint/2010/main" val="8388812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AEA163B-61B8-4CB2-96AC-628D2439D16A}"/>
              </a:ext>
            </a:extLst>
          </p:cNvPr>
          <p:cNvSpPr/>
          <p:nvPr/>
        </p:nvSpPr>
        <p:spPr>
          <a:xfrm>
            <a:off x="168442" y="169312"/>
            <a:ext cx="1151422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i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17</a:t>
            </a:r>
          </a:p>
          <a:p>
            <a:pPr algn="just"/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каком из перечисленных городов 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марта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Солнце раньше всего по московскому времени поднимется над горизонтом?</a:t>
            </a:r>
          </a:p>
          <a:p>
            <a:pPr algn="just"/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  Санкт-Петербург</a:t>
            </a:r>
          </a:p>
          <a:p>
            <a:pPr algn="just"/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  Москва</a:t>
            </a:r>
          </a:p>
          <a:p>
            <a:pPr algn="just"/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  Тамбов</a:t>
            </a:r>
          </a:p>
          <a:p>
            <a:pPr algn="just"/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  Астрахань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Солнце">
            <a:extLst>
              <a:ext uri="{FF2B5EF4-FFF2-40B4-BE49-F238E27FC236}">
                <a16:creationId xmlns:a16="http://schemas.microsoft.com/office/drawing/2014/main" id="{AC9F9E9A-CC44-46D1-AF41-7BABD0D1B7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18294" y="2490537"/>
            <a:ext cx="1876926" cy="1876926"/>
          </a:xfrm>
          <a:prstGeom prst="rect">
            <a:avLst/>
          </a:prstGeom>
        </p:spPr>
      </p:pic>
      <p:pic>
        <p:nvPicPr>
          <p:cNvPr id="9" name="Рисунок 8" descr="Линия со стрелкой: прямо">
            <a:extLst>
              <a:ext uri="{FF2B5EF4-FFF2-40B4-BE49-F238E27FC236}">
                <a16:creationId xmlns:a16="http://schemas.microsoft.com/office/drawing/2014/main" id="{E3D3A063-D0A7-48D6-90BE-634B8554EB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59808" y="2302965"/>
            <a:ext cx="5758486" cy="225206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78504B6-B2FF-4E99-A0EC-F5BDB58A422C}"/>
              </a:ext>
            </a:extLst>
          </p:cNvPr>
          <p:cNvSpPr txBox="1"/>
          <p:nvPr/>
        </p:nvSpPr>
        <p:spPr>
          <a:xfrm>
            <a:off x="1127591" y="4952750"/>
            <a:ext cx="982916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Солнце всегда восходит на востоке</a:t>
            </a:r>
          </a:p>
          <a:p>
            <a:r>
              <a:rPr lang="ru-RU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Выбираем самый восточный город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546538-59D0-4FDF-840F-D7CB83F9CA36}"/>
              </a:ext>
            </a:extLst>
          </p:cNvPr>
          <p:cNvSpPr txBox="1"/>
          <p:nvPr/>
        </p:nvSpPr>
        <p:spPr>
          <a:xfrm>
            <a:off x="9492188" y="3659577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476FB4D-2C41-43E7-8251-1C964D45FCA5}"/>
              </a:ext>
            </a:extLst>
          </p:cNvPr>
          <p:cNvSpPr/>
          <p:nvPr/>
        </p:nvSpPr>
        <p:spPr>
          <a:xfrm>
            <a:off x="5702574" y="3576438"/>
            <a:ext cx="4459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</a:p>
        </p:txBody>
      </p:sp>
    </p:spTree>
    <p:extLst>
      <p:ext uri="{BB962C8B-B14F-4D97-AF65-F5344CB8AC3E}">
        <p14:creationId xmlns:p14="http://schemas.microsoft.com/office/powerpoint/2010/main" val="17576932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AEA163B-61B8-4CB2-96AC-628D2439D16A}"/>
              </a:ext>
            </a:extLst>
          </p:cNvPr>
          <p:cNvSpPr/>
          <p:nvPr/>
        </p:nvSpPr>
        <p:spPr>
          <a:xfrm>
            <a:off x="168442" y="169312"/>
            <a:ext cx="1151422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1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Задание 17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каком из перечисленных городов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21 марта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Солнце раньше всего по московскому времени поднимется над горизонтом?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1)  Санкт-Петербург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2)  Москва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3)  Тамбов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4)  Астрахань</a:t>
            </a:r>
            <a:endParaRPr kumimoji="0" lang="ru-RU" sz="1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8504B6-B2FF-4E99-A0EC-F5BDB58A422C}"/>
              </a:ext>
            </a:extLst>
          </p:cNvPr>
          <p:cNvSpPr txBox="1"/>
          <p:nvPr/>
        </p:nvSpPr>
        <p:spPr>
          <a:xfrm>
            <a:off x="1708484" y="4280001"/>
            <a:ext cx="63005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Выбираем самый восточный город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BAC50A8-518A-4E5B-A051-D1277228D0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6715" y="2027172"/>
            <a:ext cx="6096528" cy="34292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0CB183B-83F7-49AA-A735-2E1741B32326}"/>
              </a:ext>
            </a:extLst>
          </p:cNvPr>
          <p:cNvSpPr txBox="1"/>
          <p:nvPr/>
        </p:nvSpPr>
        <p:spPr>
          <a:xfrm>
            <a:off x="385011" y="5682257"/>
            <a:ext cx="283443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4</a:t>
            </a:r>
          </a:p>
        </p:txBody>
      </p:sp>
    </p:spTree>
    <p:extLst>
      <p:ext uri="{BB962C8B-B14F-4D97-AF65-F5344CB8AC3E}">
        <p14:creationId xmlns:p14="http://schemas.microsoft.com/office/powerpoint/2010/main" val="19264636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066F345-7A5D-4215-9493-AE46CC9248CC}"/>
              </a:ext>
            </a:extLst>
          </p:cNvPr>
          <p:cNvSpPr/>
          <p:nvPr/>
        </p:nvSpPr>
        <p:spPr>
          <a:xfrm>
            <a:off x="206542" y="193375"/>
            <a:ext cx="1177891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17</a:t>
            </a:r>
          </a:p>
          <a:p>
            <a:pPr algn="just"/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каком из перечисленных городов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мая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светового дня будет наибольшей?</a:t>
            </a:r>
          </a:p>
          <a:p>
            <a:pPr algn="just"/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  Воронеж</a:t>
            </a:r>
          </a:p>
          <a:p>
            <a:pPr algn="just"/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  Рязань</a:t>
            </a:r>
          </a:p>
          <a:p>
            <a:pPr algn="just"/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  Уфа</a:t>
            </a:r>
          </a:p>
          <a:p>
            <a:pPr algn="just"/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  Вологда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901EF873-F920-4232-B0E3-F4EB3ECA30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619148"/>
              </p:ext>
            </p:extLst>
          </p:nvPr>
        </p:nvGraphicFramePr>
        <p:xfrm>
          <a:off x="3439026" y="1162985"/>
          <a:ext cx="8546432" cy="5501640"/>
        </p:xfrm>
        <a:graphic>
          <a:graphicData uri="http://schemas.openxmlformats.org/drawingml/2006/table">
            <a:tbl>
              <a:tblPr/>
              <a:tblGrid>
                <a:gridCol w="1632787">
                  <a:extLst>
                    <a:ext uri="{9D8B030D-6E8A-4147-A177-3AD203B41FA5}">
                      <a16:colId xmlns:a16="http://schemas.microsoft.com/office/drawing/2014/main" val="2603115937"/>
                    </a:ext>
                  </a:extLst>
                </a:gridCol>
                <a:gridCol w="1614646">
                  <a:extLst>
                    <a:ext uri="{9D8B030D-6E8A-4147-A177-3AD203B41FA5}">
                      <a16:colId xmlns:a16="http://schemas.microsoft.com/office/drawing/2014/main" val="1248384369"/>
                    </a:ext>
                  </a:extLst>
                </a:gridCol>
                <a:gridCol w="1880427">
                  <a:extLst>
                    <a:ext uri="{9D8B030D-6E8A-4147-A177-3AD203B41FA5}">
                      <a16:colId xmlns:a16="http://schemas.microsoft.com/office/drawing/2014/main" val="3509131829"/>
                    </a:ext>
                  </a:extLst>
                </a:gridCol>
                <a:gridCol w="1709286">
                  <a:extLst>
                    <a:ext uri="{9D8B030D-6E8A-4147-A177-3AD203B41FA5}">
                      <a16:colId xmlns:a16="http://schemas.microsoft.com/office/drawing/2014/main" val="3483858550"/>
                    </a:ext>
                  </a:extLst>
                </a:gridCol>
                <a:gridCol w="1709286">
                  <a:extLst>
                    <a:ext uri="{9D8B030D-6E8A-4147-A177-3AD203B41FA5}">
                      <a16:colId xmlns:a16="http://schemas.microsoft.com/office/drawing/2014/main" val="1638493668"/>
                    </a:ext>
                  </a:extLst>
                </a:gridCol>
              </a:tblGrid>
              <a:tr h="126258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пункта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Географические координаты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Продолжительность дня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Высота Солнца над горизонтом в полдень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Среднесуточная температура воздуха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7949445"/>
                  </a:ext>
                </a:extLst>
              </a:tr>
              <a:tr h="1019643">
                <a:tc>
                  <a:txBody>
                    <a:bodyPr/>
                    <a:lstStyle/>
                    <a:p>
                      <a:pPr algn="l"/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Воронеж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51° </a:t>
                      </a:r>
                      <a:r>
                        <a:rPr lang="ru-RU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с.ш</a:t>
                      </a:r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39° </a:t>
                      </a:r>
                      <a:r>
                        <a:rPr lang="ru-RU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в.д</a:t>
                      </a:r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ч. 38 мин.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18,7°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–8 °С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3927822"/>
                  </a:ext>
                </a:extLst>
              </a:tr>
              <a:tr h="1019643">
                <a:tc>
                  <a:txBody>
                    <a:bodyPr/>
                    <a:lstStyle/>
                    <a:p>
                      <a:pPr algn="l"/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Уфа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55° </a:t>
                      </a:r>
                      <a:r>
                        <a:rPr lang="ru-RU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с.ш</a:t>
                      </a:r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56° </a:t>
                      </a:r>
                      <a:r>
                        <a:rPr lang="ru-RU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в.д</a:t>
                      </a:r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ч. 13 мин.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15,8°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–6 °С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1418623"/>
                  </a:ext>
                </a:extLst>
              </a:tr>
              <a:tr h="1019643">
                <a:tc>
                  <a:txBody>
                    <a:bodyPr/>
                    <a:lstStyle/>
                    <a:p>
                      <a:pPr algn="l"/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Вологда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59° с.ш. 39° в.д.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ч. 22 мин.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11,1°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–18 °С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6683845"/>
                  </a:ext>
                </a:extLst>
              </a:tr>
              <a:tr h="1019643">
                <a:tc>
                  <a:txBody>
                    <a:bodyPr/>
                    <a:lstStyle/>
                    <a:p>
                      <a:pPr algn="l"/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Рязань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55° с.ш. 39° в.д.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ч. 13 мин.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15,8°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–16 °С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7427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02791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6DAA6C5-3ECF-44B5-AFF1-D6EF0A7DE4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6770" y="325867"/>
            <a:ext cx="6218459" cy="62062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39A3B2B-BCB6-4FD6-9089-4361C24947DB}"/>
              </a:ext>
            </a:extLst>
          </p:cNvPr>
          <p:cNvSpPr txBox="1"/>
          <p:nvPr/>
        </p:nvSpPr>
        <p:spPr>
          <a:xfrm>
            <a:off x="2225843" y="4872789"/>
            <a:ext cx="877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51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E51E7A4-1A71-4C02-8A8A-19CED4D20ACE}"/>
              </a:ext>
            </a:extLst>
          </p:cNvPr>
          <p:cNvSpPr/>
          <p:nvPr/>
        </p:nvSpPr>
        <p:spPr>
          <a:xfrm>
            <a:off x="2167725" y="3544851"/>
            <a:ext cx="8771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5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BE0B7B5-4439-4A53-9672-0F0194043E35}"/>
              </a:ext>
            </a:extLst>
          </p:cNvPr>
          <p:cNvSpPr/>
          <p:nvPr/>
        </p:nvSpPr>
        <p:spPr>
          <a:xfrm>
            <a:off x="2167725" y="2216913"/>
            <a:ext cx="8771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5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41C0070-23D6-40EA-A0EB-F066E605B97F}"/>
              </a:ext>
            </a:extLst>
          </p:cNvPr>
          <p:cNvSpPr/>
          <p:nvPr/>
        </p:nvSpPr>
        <p:spPr>
          <a:xfrm>
            <a:off x="3708302" y="5796119"/>
            <a:ext cx="8771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5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8FEAE49-07B6-43DF-A242-77BF6A2778F1}"/>
              </a:ext>
            </a:extLst>
          </p:cNvPr>
          <p:cNvSpPr/>
          <p:nvPr/>
        </p:nvSpPr>
        <p:spPr>
          <a:xfrm>
            <a:off x="5079902" y="5796119"/>
            <a:ext cx="8771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5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</a:p>
        </p:txBody>
      </p:sp>
    </p:spTree>
    <p:extLst>
      <p:ext uri="{BB962C8B-B14F-4D97-AF65-F5344CB8AC3E}">
        <p14:creationId xmlns:p14="http://schemas.microsoft.com/office/powerpoint/2010/main" val="1698087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CD5B3BC-5E45-4C78-8FDD-AB13FB399AA6}"/>
              </a:ext>
            </a:extLst>
          </p:cNvPr>
          <p:cNvSpPr txBox="1"/>
          <p:nvPr/>
        </p:nvSpPr>
        <p:spPr>
          <a:xfrm>
            <a:off x="0" y="151179"/>
            <a:ext cx="118872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урока:</a:t>
            </a:r>
          </a:p>
          <a:p>
            <a:endParaRPr lang="ru-RU" sz="30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Выработать/закрепить алгоритм действий при решении заданий контрольно-измерительных измерительных материалов ОГЭ по географии повышенной сложности (№16,17 и др.)</a:t>
            </a:r>
          </a:p>
          <a:p>
            <a:pPr algn="just"/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урока:</a:t>
            </a:r>
          </a:p>
          <a:p>
            <a:endParaRPr lang="ru-RU" sz="30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Познакомиться с </a:t>
            </a:r>
            <a:r>
              <a:rPr lang="ru-RU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новыми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дополнительными способами решения некоторых заданий;</a:t>
            </a:r>
          </a:p>
          <a:p>
            <a:pPr marL="285750" indent="-285750">
              <a:buFontTx/>
              <a:buChar char="-"/>
            </a:pP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Закрепить навыки выполнения сложных заданий, работая </a:t>
            </a:r>
            <a:r>
              <a:rPr lang="ru-RU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алгоритму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Tx/>
              <a:buChar char="-"/>
            </a:pP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Повысить </a:t>
            </a:r>
            <a:r>
              <a:rPr lang="ru-RU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степень уверенности в собственных силах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тем самым, </a:t>
            </a:r>
            <a:r>
              <a:rPr lang="ru-RU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снизив уровень тревожности 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приближающимся экзаменом.</a:t>
            </a:r>
          </a:p>
        </p:txBody>
      </p:sp>
    </p:spTree>
    <p:extLst>
      <p:ext uri="{BB962C8B-B14F-4D97-AF65-F5344CB8AC3E}">
        <p14:creationId xmlns:p14="http://schemas.microsoft.com/office/powerpoint/2010/main" val="22370871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6DAA6C5-3ECF-44B5-AFF1-D6EF0A7DE4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6770" y="325867"/>
            <a:ext cx="6218459" cy="62062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39A3B2B-BCB6-4FD6-9089-4361C24947DB}"/>
              </a:ext>
            </a:extLst>
          </p:cNvPr>
          <p:cNvSpPr txBox="1"/>
          <p:nvPr/>
        </p:nvSpPr>
        <p:spPr>
          <a:xfrm>
            <a:off x="2225843" y="4872789"/>
            <a:ext cx="877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51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E51E7A4-1A71-4C02-8A8A-19CED4D20ACE}"/>
              </a:ext>
            </a:extLst>
          </p:cNvPr>
          <p:cNvSpPr/>
          <p:nvPr/>
        </p:nvSpPr>
        <p:spPr>
          <a:xfrm>
            <a:off x="2167725" y="3544851"/>
            <a:ext cx="8771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55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BE0B7B5-4439-4A53-9672-0F0194043E35}"/>
              </a:ext>
            </a:extLst>
          </p:cNvPr>
          <p:cNvSpPr/>
          <p:nvPr/>
        </p:nvSpPr>
        <p:spPr>
          <a:xfrm>
            <a:off x="2167725" y="2216913"/>
            <a:ext cx="8771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59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41C0070-23D6-40EA-A0EB-F066E605B97F}"/>
              </a:ext>
            </a:extLst>
          </p:cNvPr>
          <p:cNvSpPr/>
          <p:nvPr/>
        </p:nvSpPr>
        <p:spPr>
          <a:xfrm>
            <a:off x="3708302" y="5796119"/>
            <a:ext cx="8771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39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8FEAE49-07B6-43DF-A242-77BF6A2778F1}"/>
              </a:ext>
            </a:extLst>
          </p:cNvPr>
          <p:cNvSpPr/>
          <p:nvPr/>
        </p:nvSpPr>
        <p:spPr>
          <a:xfrm>
            <a:off x="5079902" y="5796119"/>
            <a:ext cx="8771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56</a:t>
            </a:r>
          </a:p>
        </p:txBody>
      </p:sp>
      <p:sp>
        <p:nvSpPr>
          <p:cNvPr id="8" name="Блок-схема: узел 7">
            <a:extLst>
              <a:ext uri="{FF2B5EF4-FFF2-40B4-BE49-F238E27FC236}">
                <a16:creationId xmlns:a16="http://schemas.microsoft.com/office/drawing/2014/main" id="{A72DA427-C498-430F-88FA-F2EABEB6926E}"/>
              </a:ext>
            </a:extLst>
          </p:cNvPr>
          <p:cNvSpPr/>
          <p:nvPr/>
        </p:nvSpPr>
        <p:spPr>
          <a:xfrm>
            <a:off x="3922051" y="5105854"/>
            <a:ext cx="457200" cy="4572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157DD2-87D6-40BF-9C80-982C15FC7FFC}"/>
              </a:ext>
            </a:extLst>
          </p:cNvPr>
          <p:cNvSpPr txBox="1"/>
          <p:nvPr/>
        </p:nvSpPr>
        <p:spPr>
          <a:xfrm>
            <a:off x="3427616" y="4604601"/>
            <a:ext cx="5613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</a:p>
        </p:txBody>
      </p:sp>
      <p:sp>
        <p:nvSpPr>
          <p:cNvPr id="10" name="Блок-схема: узел 9">
            <a:extLst>
              <a:ext uri="{FF2B5EF4-FFF2-40B4-BE49-F238E27FC236}">
                <a16:creationId xmlns:a16="http://schemas.microsoft.com/office/drawing/2014/main" id="{A05846BB-3C9E-4752-9DD5-40E541BD831B}"/>
              </a:ext>
            </a:extLst>
          </p:cNvPr>
          <p:cNvSpPr/>
          <p:nvPr/>
        </p:nvSpPr>
        <p:spPr>
          <a:xfrm>
            <a:off x="5185611" y="3862137"/>
            <a:ext cx="457200" cy="4572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045774-01F7-4D87-9F67-C887B03A75B0}"/>
              </a:ext>
            </a:extLst>
          </p:cNvPr>
          <p:cNvSpPr txBox="1"/>
          <p:nvPr/>
        </p:nvSpPr>
        <p:spPr>
          <a:xfrm>
            <a:off x="5657944" y="3429000"/>
            <a:ext cx="5982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</a:p>
        </p:txBody>
      </p:sp>
      <p:sp>
        <p:nvSpPr>
          <p:cNvPr id="12" name="Блок-схема: узел 11">
            <a:extLst>
              <a:ext uri="{FF2B5EF4-FFF2-40B4-BE49-F238E27FC236}">
                <a16:creationId xmlns:a16="http://schemas.microsoft.com/office/drawing/2014/main" id="{F57CE6C3-997D-43F9-95C1-E8D6C44E5339}"/>
              </a:ext>
            </a:extLst>
          </p:cNvPr>
          <p:cNvSpPr/>
          <p:nvPr/>
        </p:nvSpPr>
        <p:spPr>
          <a:xfrm>
            <a:off x="3988988" y="2603793"/>
            <a:ext cx="457200" cy="4572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3ECBF3-5AE3-4C4F-B1C7-AD6725CC6179}"/>
              </a:ext>
            </a:extLst>
          </p:cNvPr>
          <p:cNvSpPr txBox="1"/>
          <p:nvPr/>
        </p:nvSpPr>
        <p:spPr>
          <a:xfrm>
            <a:off x="3273618" y="1970692"/>
            <a:ext cx="10643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</a:t>
            </a:r>
          </a:p>
        </p:txBody>
      </p:sp>
      <p:sp>
        <p:nvSpPr>
          <p:cNvPr id="14" name="Блок-схема: узел 13">
            <a:extLst>
              <a:ext uri="{FF2B5EF4-FFF2-40B4-BE49-F238E27FC236}">
                <a16:creationId xmlns:a16="http://schemas.microsoft.com/office/drawing/2014/main" id="{64141F78-AF25-424F-A8E2-F0EA21F7D48B}"/>
              </a:ext>
            </a:extLst>
          </p:cNvPr>
          <p:cNvSpPr/>
          <p:nvPr/>
        </p:nvSpPr>
        <p:spPr>
          <a:xfrm>
            <a:off x="3953450" y="3862137"/>
            <a:ext cx="457200" cy="4572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52717D6-526C-4D21-8EDC-1801E9E1A029}"/>
              </a:ext>
            </a:extLst>
          </p:cNvPr>
          <p:cNvSpPr txBox="1"/>
          <p:nvPr/>
        </p:nvSpPr>
        <p:spPr>
          <a:xfrm>
            <a:off x="3459676" y="3298458"/>
            <a:ext cx="5293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2B489E9-5EE1-49B8-A243-8392A91097C4}"/>
              </a:ext>
            </a:extLst>
          </p:cNvPr>
          <p:cNvSpPr txBox="1"/>
          <p:nvPr/>
        </p:nvSpPr>
        <p:spPr>
          <a:xfrm>
            <a:off x="5657944" y="4237818"/>
            <a:ext cx="621845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мае (весной-летом) продолжительность светового дня увеличивается к северу /северное полушарие/</a:t>
            </a:r>
          </a:p>
        </p:txBody>
      </p:sp>
      <p:pic>
        <p:nvPicPr>
          <p:cNvPr id="18" name="Рисунок 17" descr="Стрелка: изгиб по часовой стрелке">
            <a:extLst>
              <a:ext uri="{FF2B5EF4-FFF2-40B4-BE49-F238E27FC236}">
                <a16:creationId xmlns:a16="http://schemas.microsoft.com/office/drawing/2014/main" id="{714E06EF-EE91-40DD-9E37-3968015784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08151" y="596693"/>
            <a:ext cx="914400" cy="341731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336FC94-EC46-4F7E-9098-0F8EBE97A9EE}"/>
              </a:ext>
            </a:extLst>
          </p:cNvPr>
          <p:cNvSpPr txBox="1"/>
          <p:nvPr/>
        </p:nvSpPr>
        <p:spPr>
          <a:xfrm>
            <a:off x="9661834" y="3485887"/>
            <a:ext cx="6158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D11FFC32-D18B-4224-BD02-71AE586BFCE1}"/>
              </a:ext>
            </a:extLst>
          </p:cNvPr>
          <p:cNvSpPr/>
          <p:nvPr/>
        </p:nvSpPr>
        <p:spPr>
          <a:xfrm>
            <a:off x="9547984" y="100104"/>
            <a:ext cx="4347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</p:txBody>
      </p:sp>
      <p:pic>
        <p:nvPicPr>
          <p:cNvPr id="22" name="Рисунок 21" descr="Wi-Fi">
            <a:extLst>
              <a:ext uri="{FF2B5EF4-FFF2-40B4-BE49-F238E27FC236}">
                <a16:creationId xmlns:a16="http://schemas.microsoft.com/office/drawing/2014/main" id="{ED46BA24-08D5-41B7-B20B-1540F43175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20599" y="100105"/>
            <a:ext cx="1927710" cy="409833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FB9B4B2-CFD2-48B5-B169-FF354BA4AFED}"/>
              </a:ext>
            </a:extLst>
          </p:cNvPr>
          <p:cNvSpPr txBox="1"/>
          <p:nvPr/>
        </p:nvSpPr>
        <p:spPr>
          <a:xfrm>
            <a:off x="987454" y="332389"/>
            <a:ext cx="16930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мая</a:t>
            </a:r>
          </a:p>
        </p:txBody>
      </p:sp>
    </p:spTree>
    <p:extLst>
      <p:ext uri="{BB962C8B-B14F-4D97-AF65-F5344CB8AC3E}">
        <p14:creationId xmlns:p14="http://schemas.microsoft.com/office/powerpoint/2010/main" val="19925021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1B3B4AE4-0C51-040E-D15D-E10965E7C5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43" y="359923"/>
            <a:ext cx="11495314" cy="63796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36BF5D1-0BCE-C151-D1DB-15FDFBA35AA8}"/>
              </a:ext>
            </a:extLst>
          </p:cNvPr>
          <p:cNvSpPr txBox="1"/>
          <p:nvPr/>
        </p:nvSpPr>
        <p:spPr>
          <a:xfrm>
            <a:off x="4370207" y="-101742"/>
            <a:ext cx="34515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Физическая карта России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1966F13-C367-2DD2-C4DE-DF2BEEA69A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035" y="5882651"/>
            <a:ext cx="3076863" cy="7599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13D8A58-8AA2-485D-A1DF-34EF0AAE0927}"/>
              </a:ext>
            </a:extLst>
          </p:cNvPr>
          <p:cNvSpPr txBox="1"/>
          <p:nvPr/>
        </p:nvSpPr>
        <p:spPr>
          <a:xfrm>
            <a:off x="5130022" y="4061925"/>
            <a:ext cx="7061978" cy="2677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Поэтому, чем севернее город, тем больше продолжительность светового дня /северное полушарие/</a:t>
            </a:r>
          </a:p>
          <a:p>
            <a:pPr algn="ctr"/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Южном полушарии все будет зеркально, наоборот.</a:t>
            </a:r>
            <a:endParaRPr lang="ru-RU" sz="24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экваторе продолжительность дня и ночи равны.</a:t>
            </a:r>
          </a:p>
        </p:txBody>
      </p:sp>
    </p:spTree>
    <p:extLst>
      <p:ext uri="{BB962C8B-B14F-4D97-AF65-F5344CB8AC3E}">
        <p14:creationId xmlns:p14="http://schemas.microsoft.com/office/powerpoint/2010/main" val="12628570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60EE11C-DEF0-4B19-B850-70C73F553353}"/>
              </a:ext>
            </a:extLst>
          </p:cNvPr>
          <p:cNvSpPr txBox="1"/>
          <p:nvPr/>
        </p:nvSpPr>
        <p:spPr>
          <a:xfrm>
            <a:off x="351692" y="436099"/>
            <a:ext cx="10607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Тезисы к заданию 17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64126C-E567-40F6-A2A7-D16F61DB18DC}"/>
              </a:ext>
            </a:extLst>
          </p:cNvPr>
          <p:cNvSpPr txBox="1"/>
          <p:nvPr/>
        </p:nvSpPr>
        <p:spPr>
          <a:xfrm>
            <a:off x="576776" y="1223889"/>
            <a:ext cx="1133855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Северное полушарие:</a:t>
            </a:r>
          </a:p>
          <a:p>
            <a:pPr marL="285750" indent="-285750">
              <a:buFontTx/>
              <a:buChar char="-"/>
            </a:pP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короче ночи (ОСЕНЬ-ЗИМА)  с 23.09 по 21.03 – ЧЕМ СЕВЕРНЕЕ, ТЕМ КОРОЧЕ ДЕНЬ</a:t>
            </a:r>
          </a:p>
          <a:p>
            <a:pPr marL="285750" indent="-285750">
              <a:buFontTx/>
              <a:buChar char="-"/>
            </a:pP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3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длиннее ночи (ВЕСНА-ЛЕТО) с 21.03 по 23.09 – ЧЕМ СЕВЕРНЕЕ, ТЕМ ДЛИННЕЕ ДЕНЬ</a:t>
            </a:r>
          </a:p>
          <a:p>
            <a:r>
              <a:rPr lang="ru-RU" sz="3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т.е. ситуация меняется зеркально</a:t>
            </a:r>
            <a:r>
              <a:rPr lang="ru-RU" sz="3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1E2A2E-FEE6-4A09-8AA1-A31A224877CB}"/>
              </a:ext>
            </a:extLst>
          </p:cNvPr>
          <p:cNvSpPr txBox="1"/>
          <p:nvPr/>
        </p:nvSpPr>
        <p:spPr>
          <a:xfrm>
            <a:off x="367916" y="5280168"/>
            <a:ext cx="117562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Южном полушарии все зеркально, наоборот</a:t>
            </a:r>
          </a:p>
        </p:txBody>
      </p:sp>
    </p:spTree>
    <p:extLst>
      <p:ext uri="{BB962C8B-B14F-4D97-AF65-F5344CB8AC3E}">
        <p14:creationId xmlns:p14="http://schemas.microsoft.com/office/powerpoint/2010/main" val="37302530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066F345-7A5D-4215-9493-AE46CC9248CC}"/>
              </a:ext>
            </a:extLst>
          </p:cNvPr>
          <p:cNvSpPr/>
          <p:nvPr/>
        </p:nvSpPr>
        <p:spPr>
          <a:xfrm>
            <a:off x="206542" y="193375"/>
            <a:ext cx="1177891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Задание 17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каком из перечисленных городов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мая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продолжительность светового дня будет наибольшей?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1)  Воронеж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2)  Рязань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3)  Уфа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4)  Вологда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901EF873-F920-4232-B0E3-F4EB3ECA30D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439026" y="1162985"/>
          <a:ext cx="8546432" cy="5501640"/>
        </p:xfrm>
        <a:graphic>
          <a:graphicData uri="http://schemas.openxmlformats.org/drawingml/2006/table">
            <a:tbl>
              <a:tblPr/>
              <a:tblGrid>
                <a:gridCol w="1632787">
                  <a:extLst>
                    <a:ext uri="{9D8B030D-6E8A-4147-A177-3AD203B41FA5}">
                      <a16:colId xmlns:a16="http://schemas.microsoft.com/office/drawing/2014/main" val="2603115937"/>
                    </a:ext>
                  </a:extLst>
                </a:gridCol>
                <a:gridCol w="1614646">
                  <a:extLst>
                    <a:ext uri="{9D8B030D-6E8A-4147-A177-3AD203B41FA5}">
                      <a16:colId xmlns:a16="http://schemas.microsoft.com/office/drawing/2014/main" val="1248384369"/>
                    </a:ext>
                  </a:extLst>
                </a:gridCol>
                <a:gridCol w="1880427">
                  <a:extLst>
                    <a:ext uri="{9D8B030D-6E8A-4147-A177-3AD203B41FA5}">
                      <a16:colId xmlns:a16="http://schemas.microsoft.com/office/drawing/2014/main" val="3509131829"/>
                    </a:ext>
                  </a:extLst>
                </a:gridCol>
                <a:gridCol w="1709286">
                  <a:extLst>
                    <a:ext uri="{9D8B030D-6E8A-4147-A177-3AD203B41FA5}">
                      <a16:colId xmlns:a16="http://schemas.microsoft.com/office/drawing/2014/main" val="3483858550"/>
                    </a:ext>
                  </a:extLst>
                </a:gridCol>
                <a:gridCol w="1709286">
                  <a:extLst>
                    <a:ext uri="{9D8B030D-6E8A-4147-A177-3AD203B41FA5}">
                      <a16:colId xmlns:a16="http://schemas.microsoft.com/office/drawing/2014/main" val="1638493668"/>
                    </a:ext>
                  </a:extLst>
                </a:gridCol>
              </a:tblGrid>
              <a:tr h="126258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пункта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Географические координаты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Продолжительность дня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Высота Солнца над горизонтом в полдень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Среднесуточная температура воздуха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7949445"/>
                  </a:ext>
                </a:extLst>
              </a:tr>
              <a:tr h="1019643">
                <a:tc>
                  <a:txBody>
                    <a:bodyPr/>
                    <a:lstStyle/>
                    <a:p>
                      <a:pPr algn="l"/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Воронеж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51° </a:t>
                      </a:r>
                      <a:r>
                        <a:rPr lang="ru-RU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с.ш</a:t>
                      </a:r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39° </a:t>
                      </a:r>
                      <a:r>
                        <a:rPr lang="ru-RU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в.д</a:t>
                      </a:r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ч. 38 мин.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18,7°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–8 °С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3927822"/>
                  </a:ext>
                </a:extLst>
              </a:tr>
              <a:tr h="1019643">
                <a:tc>
                  <a:txBody>
                    <a:bodyPr/>
                    <a:lstStyle/>
                    <a:p>
                      <a:pPr algn="l"/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Уфа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55° </a:t>
                      </a:r>
                      <a:r>
                        <a:rPr lang="ru-RU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с.ш</a:t>
                      </a:r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56° </a:t>
                      </a:r>
                      <a:r>
                        <a:rPr lang="ru-RU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в.д</a:t>
                      </a:r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ч. 13 мин.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15,8°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–6 °С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1418623"/>
                  </a:ext>
                </a:extLst>
              </a:tr>
              <a:tr h="1019643">
                <a:tc>
                  <a:txBody>
                    <a:bodyPr/>
                    <a:lstStyle/>
                    <a:p>
                      <a:pPr algn="l"/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Вологда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59° с.ш. 39° в.д.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ч. 22 мин.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11,1°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–18 °С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6683845"/>
                  </a:ext>
                </a:extLst>
              </a:tr>
              <a:tr h="1019643">
                <a:tc>
                  <a:txBody>
                    <a:bodyPr/>
                    <a:lstStyle/>
                    <a:p>
                      <a:pPr algn="l"/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Рязань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55° с.ш. 39° в.д.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ч. 13 мин.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15,8°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–16 °С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74271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FECE1BA-223D-4B89-A1EB-73F49FD346DE}"/>
              </a:ext>
            </a:extLst>
          </p:cNvPr>
          <p:cNvSpPr txBox="1"/>
          <p:nvPr/>
        </p:nvSpPr>
        <p:spPr>
          <a:xfrm>
            <a:off x="393895" y="5148775"/>
            <a:ext cx="2343911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4</a:t>
            </a:r>
          </a:p>
        </p:txBody>
      </p:sp>
    </p:spTree>
    <p:extLst>
      <p:ext uri="{BB962C8B-B14F-4D97-AF65-F5344CB8AC3E}">
        <p14:creationId xmlns:p14="http://schemas.microsoft.com/office/powerpoint/2010/main" val="825103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E9274EC-69FC-4076-80C6-2E16B9DEBA0D}"/>
              </a:ext>
            </a:extLst>
          </p:cNvPr>
          <p:cNvSpPr/>
          <p:nvPr/>
        </p:nvSpPr>
        <p:spPr>
          <a:xfrm>
            <a:off x="112541" y="0"/>
            <a:ext cx="1207945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каком из перечисленных городов 22 декабря 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Солнце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позже всего по московскому времени 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поднимется над горизонтом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  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Шалон</a:t>
            </a:r>
            <a:endParaRPr lang="ru-RU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  Мюнхен</a:t>
            </a:r>
          </a:p>
          <a:p>
            <a:pPr algn="just"/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  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Кошице</a:t>
            </a:r>
            <a:endParaRPr lang="ru-RU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  Черновцы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D88F1991-0CAE-4A12-8DBC-C864702D56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2578848"/>
              </p:ext>
            </p:extLst>
          </p:nvPr>
        </p:nvGraphicFramePr>
        <p:xfrm>
          <a:off x="3613051" y="1287780"/>
          <a:ext cx="8316352" cy="4282440"/>
        </p:xfrm>
        <a:graphic>
          <a:graphicData uri="http://schemas.openxmlformats.org/drawingml/2006/table">
            <a:tbl>
              <a:tblPr/>
              <a:tblGrid>
                <a:gridCol w="4158176">
                  <a:extLst>
                    <a:ext uri="{9D8B030D-6E8A-4147-A177-3AD203B41FA5}">
                      <a16:colId xmlns:a16="http://schemas.microsoft.com/office/drawing/2014/main" val="1372610591"/>
                    </a:ext>
                  </a:extLst>
                </a:gridCol>
                <a:gridCol w="4158176">
                  <a:extLst>
                    <a:ext uri="{9D8B030D-6E8A-4147-A177-3AD203B41FA5}">
                      <a16:colId xmlns:a16="http://schemas.microsoft.com/office/drawing/2014/main" val="2145383301"/>
                    </a:ext>
                  </a:extLst>
                </a:gridCol>
              </a:tblGrid>
              <a:tr h="1227513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Пункт наблюдения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Географические координаты пункта наблюдения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280361"/>
                  </a:ext>
                </a:extLst>
              </a:tr>
              <a:tr h="520133">
                <a:tc>
                  <a:txBody>
                    <a:bodyPr/>
                    <a:lstStyle/>
                    <a:p>
                      <a:pPr algn="l"/>
                      <a:r>
                        <a:rPr lang="ru-RU" sz="4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Шалон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48° </a:t>
                      </a:r>
                      <a:r>
                        <a:rPr lang="ru-RU" sz="4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с.ш</a:t>
                      </a:r>
                      <a:r>
                        <a:rPr lang="ru-RU" sz="4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4° </a:t>
                      </a:r>
                      <a:r>
                        <a:rPr lang="ru-RU" sz="4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в.д</a:t>
                      </a:r>
                      <a:r>
                        <a:rPr lang="ru-RU" sz="4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1714916"/>
                  </a:ext>
                </a:extLst>
              </a:tr>
              <a:tr h="520133">
                <a:tc>
                  <a:txBody>
                    <a:bodyPr/>
                    <a:lstStyle/>
                    <a:p>
                      <a:pPr algn="l"/>
                      <a:r>
                        <a:rPr lang="ru-RU" sz="4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Мюнхен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48° </a:t>
                      </a:r>
                      <a:r>
                        <a:rPr lang="ru-RU" sz="4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с.ш</a:t>
                      </a:r>
                      <a:r>
                        <a:rPr lang="ru-RU" sz="4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11° </a:t>
                      </a:r>
                      <a:r>
                        <a:rPr lang="ru-RU" sz="4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в.д</a:t>
                      </a:r>
                      <a:r>
                        <a:rPr lang="ru-RU" sz="4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6128051"/>
                  </a:ext>
                </a:extLst>
              </a:tr>
              <a:tr h="520133">
                <a:tc>
                  <a:txBody>
                    <a:bodyPr/>
                    <a:lstStyle/>
                    <a:p>
                      <a:pPr algn="l"/>
                      <a:r>
                        <a:rPr lang="ru-RU" sz="4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Черновцы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48° </a:t>
                      </a:r>
                      <a:r>
                        <a:rPr lang="ru-RU" sz="4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с.ш</a:t>
                      </a:r>
                      <a:r>
                        <a:rPr lang="ru-RU" sz="4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26° </a:t>
                      </a:r>
                      <a:r>
                        <a:rPr lang="ru-RU" sz="4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в.д</a:t>
                      </a:r>
                      <a:r>
                        <a:rPr lang="ru-RU" sz="4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8079425"/>
                  </a:ext>
                </a:extLst>
              </a:tr>
              <a:tr h="520133">
                <a:tc>
                  <a:txBody>
                    <a:bodyPr/>
                    <a:lstStyle/>
                    <a:p>
                      <a:pPr algn="l"/>
                      <a:r>
                        <a:rPr lang="ru-RU" sz="4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Кошице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48° </a:t>
                      </a:r>
                      <a:r>
                        <a:rPr lang="ru-RU" sz="4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с.ш</a:t>
                      </a:r>
                      <a:r>
                        <a:rPr lang="ru-RU" sz="4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21° </a:t>
                      </a:r>
                      <a:r>
                        <a:rPr lang="ru-RU" sz="4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в.д</a:t>
                      </a:r>
                      <a:r>
                        <a:rPr lang="ru-RU" sz="4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757043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B1FFF45-A68A-42DE-B6FA-B404CB05453E}"/>
              </a:ext>
            </a:extLst>
          </p:cNvPr>
          <p:cNvSpPr txBox="1"/>
          <p:nvPr/>
        </p:nvSpPr>
        <p:spPr>
          <a:xfrm>
            <a:off x="292717" y="5697415"/>
            <a:ext cx="11719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Внимательно читаем задание, рисуем планшетку</a:t>
            </a:r>
          </a:p>
        </p:txBody>
      </p:sp>
    </p:spTree>
    <p:extLst>
      <p:ext uri="{BB962C8B-B14F-4D97-AF65-F5344CB8AC3E}">
        <p14:creationId xmlns:p14="http://schemas.microsoft.com/office/powerpoint/2010/main" val="17984933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C4492E4-3B93-4AE7-9549-4F8EED8D06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9922" y="422729"/>
            <a:ext cx="6217291" cy="62048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48C09F0-4D0C-41A1-9AC5-9999A94F57F0}"/>
              </a:ext>
            </a:extLst>
          </p:cNvPr>
          <p:cNvSpPr txBox="1"/>
          <p:nvPr/>
        </p:nvSpPr>
        <p:spPr>
          <a:xfrm>
            <a:off x="4481833" y="5029200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009B527-2DBE-4306-B968-964B5F32C9D1}"/>
              </a:ext>
            </a:extLst>
          </p:cNvPr>
          <p:cNvSpPr/>
          <p:nvPr/>
        </p:nvSpPr>
        <p:spPr>
          <a:xfrm>
            <a:off x="5810190" y="5860197"/>
            <a:ext cx="4924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0748FCE-A4FA-4CF7-BC58-559282D51916}"/>
              </a:ext>
            </a:extLst>
          </p:cNvPr>
          <p:cNvSpPr/>
          <p:nvPr/>
        </p:nvSpPr>
        <p:spPr>
          <a:xfrm>
            <a:off x="7194490" y="5860197"/>
            <a:ext cx="7662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BC72F9C-178B-4499-99D1-73304A99B139}"/>
              </a:ext>
            </a:extLst>
          </p:cNvPr>
          <p:cNvSpPr/>
          <p:nvPr/>
        </p:nvSpPr>
        <p:spPr>
          <a:xfrm>
            <a:off x="8452472" y="5860197"/>
            <a:ext cx="8002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4B0F5A9-5B3F-4096-8A1B-314CBC556DE1}"/>
              </a:ext>
            </a:extLst>
          </p:cNvPr>
          <p:cNvSpPr/>
          <p:nvPr/>
        </p:nvSpPr>
        <p:spPr>
          <a:xfrm>
            <a:off x="10001190" y="5860197"/>
            <a:ext cx="8002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</a:p>
        </p:txBody>
      </p:sp>
      <p:sp>
        <p:nvSpPr>
          <p:cNvPr id="8" name="Блок-схема: узел 7">
            <a:extLst>
              <a:ext uri="{FF2B5EF4-FFF2-40B4-BE49-F238E27FC236}">
                <a16:creationId xmlns:a16="http://schemas.microsoft.com/office/drawing/2014/main" id="{03BE8C81-399F-4887-AA90-426DC91B6B43}"/>
              </a:ext>
            </a:extLst>
          </p:cNvPr>
          <p:cNvSpPr/>
          <p:nvPr/>
        </p:nvSpPr>
        <p:spPr>
          <a:xfrm>
            <a:off x="6056411" y="5216098"/>
            <a:ext cx="457200" cy="4572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99B386-6075-4C29-989D-E7078631A418}"/>
              </a:ext>
            </a:extLst>
          </p:cNvPr>
          <p:cNvSpPr txBox="1"/>
          <p:nvPr/>
        </p:nvSpPr>
        <p:spPr>
          <a:xfrm>
            <a:off x="5407675" y="4612586"/>
            <a:ext cx="8050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</a:p>
        </p:txBody>
      </p:sp>
      <p:sp>
        <p:nvSpPr>
          <p:cNvPr id="10" name="Блок-схема: узел 9">
            <a:extLst>
              <a:ext uri="{FF2B5EF4-FFF2-40B4-BE49-F238E27FC236}">
                <a16:creationId xmlns:a16="http://schemas.microsoft.com/office/drawing/2014/main" id="{D62B7357-1C14-4DEB-819E-B4F6C72B4D93}"/>
              </a:ext>
            </a:extLst>
          </p:cNvPr>
          <p:cNvSpPr/>
          <p:nvPr/>
        </p:nvSpPr>
        <p:spPr>
          <a:xfrm>
            <a:off x="7349007" y="5216098"/>
            <a:ext cx="457200" cy="4572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A35CA7-C20C-4703-8F25-EB51CB295355}"/>
              </a:ext>
            </a:extLst>
          </p:cNvPr>
          <p:cNvSpPr txBox="1"/>
          <p:nvPr/>
        </p:nvSpPr>
        <p:spPr>
          <a:xfrm>
            <a:off x="6860744" y="4612585"/>
            <a:ext cx="7168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</a:p>
        </p:txBody>
      </p:sp>
      <p:sp>
        <p:nvSpPr>
          <p:cNvPr id="12" name="Блок-схема: узел 11">
            <a:extLst>
              <a:ext uri="{FF2B5EF4-FFF2-40B4-BE49-F238E27FC236}">
                <a16:creationId xmlns:a16="http://schemas.microsoft.com/office/drawing/2014/main" id="{395DDBCB-E77E-4E37-BAF1-761568740051}"/>
              </a:ext>
            </a:extLst>
          </p:cNvPr>
          <p:cNvSpPr/>
          <p:nvPr/>
        </p:nvSpPr>
        <p:spPr>
          <a:xfrm>
            <a:off x="8589891" y="5216098"/>
            <a:ext cx="457200" cy="4572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0F00E7-883C-4242-8172-9B6599937882}"/>
              </a:ext>
            </a:extLst>
          </p:cNvPr>
          <p:cNvSpPr txBox="1"/>
          <p:nvPr/>
        </p:nvSpPr>
        <p:spPr>
          <a:xfrm>
            <a:off x="8116287" y="4612584"/>
            <a:ext cx="5934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</a:p>
        </p:txBody>
      </p:sp>
      <p:sp>
        <p:nvSpPr>
          <p:cNvPr id="14" name="Блок-схема: узел 13">
            <a:extLst>
              <a:ext uri="{FF2B5EF4-FFF2-40B4-BE49-F238E27FC236}">
                <a16:creationId xmlns:a16="http://schemas.microsoft.com/office/drawing/2014/main" id="{FA7D547C-729C-4EB2-BE01-26266A5E0594}"/>
              </a:ext>
            </a:extLst>
          </p:cNvPr>
          <p:cNvSpPr/>
          <p:nvPr/>
        </p:nvSpPr>
        <p:spPr>
          <a:xfrm>
            <a:off x="9830775" y="5226023"/>
            <a:ext cx="457200" cy="4572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68AA24-AA81-46F3-B12C-B836C0389A29}"/>
              </a:ext>
            </a:extLst>
          </p:cNvPr>
          <p:cNvSpPr txBox="1"/>
          <p:nvPr/>
        </p:nvSpPr>
        <p:spPr>
          <a:xfrm>
            <a:off x="9402949" y="4612583"/>
            <a:ext cx="5982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</a:p>
        </p:txBody>
      </p:sp>
      <p:pic>
        <p:nvPicPr>
          <p:cNvPr id="17" name="Рисунок 16" descr="Сцена заката">
            <a:extLst>
              <a:ext uri="{FF2B5EF4-FFF2-40B4-BE49-F238E27FC236}">
                <a16:creationId xmlns:a16="http://schemas.microsoft.com/office/drawing/2014/main" id="{9D30BBAA-D3CD-460B-9D98-E22EF29A08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91064" y="2988891"/>
            <a:ext cx="1292769" cy="1292769"/>
          </a:xfrm>
          <a:prstGeom prst="rect">
            <a:avLst/>
          </a:prstGeom>
        </p:spPr>
      </p:pic>
      <p:pic>
        <p:nvPicPr>
          <p:cNvPr id="19" name="Рисунок 18" descr="Пейзаж фермы">
            <a:extLst>
              <a:ext uri="{FF2B5EF4-FFF2-40B4-BE49-F238E27FC236}">
                <a16:creationId xmlns:a16="http://schemas.microsoft.com/office/drawing/2014/main" id="{123B31E7-F407-4E15-BE8D-BD9F27B194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03423" y="2988891"/>
            <a:ext cx="1145525" cy="1145525"/>
          </a:xfrm>
          <a:prstGeom prst="rect">
            <a:avLst/>
          </a:prstGeom>
        </p:spPr>
      </p:pic>
      <p:pic>
        <p:nvPicPr>
          <p:cNvPr id="21" name="Рисунок 20" descr="Линия со стрелкой: прямо">
            <a:extLst>
              <a:ext uri="{FF2B5EF4-FFF2-40B4-BE49-F238E27FC236}">
                <a16:creationId xmlns:a16="http://schemas.microsoft.com/office/drawing/2014/main" id="{E427C100-854B-4771-A3DB-C5BBC64480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096000" y="2422087"/>
            <a:ext cx="4221349" cy="9144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9698A57-AA0A-45BF-A4C2-4167BB04BAC2}"/>
              </a:ext>
            </a:extLst>
          </p:cNvPr>
          <p:cNvSpPr txBox="1"/>
          <p:nvPr/>
        </p:nvSpPr>
        <p:spPr>
          <a:xfrm>
            <a:off x="10059375" y="2066091"/>
            <a:ext cx="17043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раньше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C62DC63-FF61-4A84-8812-1895879332BC}"/>
              </a:ext>
            </a:extLst>
          </p:cNvPr>
          <p:cNvSpPr txBox="1"/>
          <p:nvPr/>
        </p:nvSpPr>
        <p:spPr>
          <a:xfrm>
            <a:off x="4807362" y="2094107"/>
            <a:ext cx="14776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позже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4C49C29-36C8-43F0-AD96-08FA74E4D621}"/>
              </a:ext>
            </a:extLst>
          </p:cNvPr>
          <p:cNvSpPr txBox="1"/>
          <p:nvPr/>
        </p:nvSpPr>
        <p:spPr>
          <a:xfrm>
            <a:off x="211664" y="303711"/>
            <a:ext cx="4248565" cy="618630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</a:t>
            </a:r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восточнее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город, тем</a:t>
            </a:r>
          </a:p>
          <a:p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Солнце поднимается раньше.</a:t>
            </a:r>
          </a:p>
          <a:p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</a:t>
            </a:r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западнее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город, тем </a:t>
            </a:r>
          </a:p>
          <a:p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Солнце поднимается позже.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DD009F5-9BE1-4BE5-A0D3-5CA3221045EB}"/>
              </a:ext>
            </a:extLst>
          </p:cNvPr>
          <p:cNvSpPr txBox="1"/>
          <p:nvPr/>
        </p:nvSpPr>
        <p:spPr>
          <a:xfrm>
            <a:off x="10647676" y="721431"/>
            <a:ext cx="52770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55C75019-1A42-4258-87CC-EE6C65A8FAEA}"/>
              </a:ext>
            </a:extLst>
          </p:cNvPr>
          <p:cNvSpPr/>
          <p:nvPr/>
        </p:nvSpPr>
        <p:spPr>
          <a:xfrm>
            <a:off x="5407675" y="705118"/>
            <a:ext cx="48442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6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</a:p>
        </p:txBody>
      </p:sp>
    </p:spTree>
    <p:extLst>
      <p:ext uri="{BB962C8B-B14F-4D97-AF65-F5344CB8AC3E}">
        <p14:creationId xmlns:p14="http://schemas.microsoft.com/office/powerpoint/2010/main" val="38372743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E9274EC-69FC-4076-80C6-2E16B9DEBA0D}"/>
              </a:ext>
            </a:extLst>
          </p:cNvPr>
          <p:cNvSpPr/>
          <p:nvPr/>
        </p:nvSpPr>
        <p:spPr>
          <a:xfrm>
            <a:off x="112541" y="0"/>
            <a:ext cx="1207945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каком из перечисленных городов 22 декабря </a:t>
            </a: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Солнце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позже всего по московскому времени </a:t>
            </a: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поднимется над горизонтом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1)  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Шалон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2)  Мюнхен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3)  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Кошице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4)  Черновцы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D88F1991-0CAE-4A12-8DBC-C864702D569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613051" y="1287780"/>
          <a:ext cx="8316352" cy="4282440"/>
        </p:xfrm>
        <a:graphic>
          <a:graphicData uri="http://schemas.openxmlformats.org/drawingml/2006/table">
            <a:tbl>
              <a:tblPr/>
              <a:tblGrid>
                <a:gridCol w="4158176">
                  <a:extLst>
                    <a:ext uri="{9D8B030D-6E8A-4147-A177-3AD203B41FA5}">
                      <a16:colId xmlns:a16="http://schemas.microsoft.com/office/drawing/2014/main" val="1372610591"/>
                    </a:ext>
                  </a:extLst>
                </a:gridCol>
                <a:gridCol w="4158176">
                  <a:extLst>
                    <a:ext uri="{9D8B030D-6E8A-4147-A177-3AD203B41FA5}">
                      <a16:colId xmlns:a16="http://schemas.microsoft.com/office/drawing/2014/main" val="2145383301"/>
                    </a:ext>
                  </a:extLst>
                </a:gridCol>
              </a:tblGrid>
              <a:tr h="1227513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Пункт наблюдения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Географические координаты пункта наблюдения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280361"/>
                  </a:ext>
                </a:extLst>
              </a:tr>
              <a:tr h="520133">
                <a:tc>
                  <a:txBody>
                    <a:bodyPr/>
                    <a:lstStyle/>
                    <a:p>
                      <a:pPr algn="l"/>
                      <a:r>
                        <a:rPr lang="ru-RU" sz="4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Шалон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48° </a:t>
                      </a:r>
                      <a:r>
                        <a:rPr lang="ru-RU" sz="4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с.ш</a:t>
                      </a:r>
                      <a:r>
                        <a:rPr lang="ru-RU" sz="4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4° </a:t>
                      </a:r>
                      <a:r>
                        <a:rPr lang="ru-RU" sz="4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в.д</a:t>
                      </a:r>
                      <a:r>
                        <a:rPr lang="ru-RU" sz="4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1714916"/>
                  </a:ext>
                </a:extLst>
              </a:tr>
              <a:tr h="520133">
                <a:tc>
                  <a:txBody>
                    <a:bodyPr/>
                    <a:lstStyle/>
                    <a:p>
                      <a:pPr algn="l"/>
                      <a:r>
                        <a:rPr lang="ru-RU" sz="4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Мюнхен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48° </a:t>
                      </a:r>
                      <a:r>
                        <a:rPr lang="ru-RU" sz="4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с.ш</a:t>
                      </a:r>
                      <a:r>
                        <a:rPr lang="ru-RU" sz="4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11° </a:t>
                      </a:r>
                      <a:r>
                        <a:rPr lang="ru-RU" sz="4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в.д</a:t>
                      </a:r>
                      <a:r>
                        <a:rPr lang="ru-RU" sz="4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6128051"/>
                  </a:ext>
                </a:extLst>
              </a:tr>
              <a:tr h="520133">
                <a:tc>
                  <a:txBody>
                    <a:bodyPr/>
                    <a:lstStyle/>
                    <a:p>
                      <a:pPr algn="l"/>
                      <a:r>
                        <a:rPr lang="ru-RU" sz="4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Черновцы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48° </a:t>
                      </a:r>
                      <a:r>
                        <a:rPr lang="ru-RU" sz="4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с.ш</a:t>
                      </a:r>
                      <a:r>
                        <a:rPr lang="ru-RU" sz="4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26° </a:t>
                      </a:r>
                      <a:r>
                        <a:rPr lang="ru-RU" sz="4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в.д</a:t>
                      </a:r>
                      <a:r>
                        <a:rPr lang="ru-RU" sz="4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8079425"/>
                  </a:ext>
                </a:extLst>
              </a:tr>
              <a:tr h="520133">
                <a:tc>
                  <a:txBody>
                    <a:bodyPr/>
                    <a:lstStyle/>
                    <a:p>
                      <a:pPr algn="l"/>
                      <a:r>
                        <a:rPr lang="ru-RU" sz="4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Кошице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48° </a:t>
                      </a:r>
                      <a:r>
                        <a:rPr lang="ru-RU" sz="4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с.ш</a:t>
                      </a:r>
                      <a:r>
                        <a:rPr lang="ru-RU" sz="4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21° </a:t>
                      </a:r>
                      <a:r>
                        <a:rPr lang="ru-RU" sz="4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в.д</a:t>
                      </a:r>
                      <a:r>
                        <a:rPr lang="ru-RU" sz="4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757043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4C44D3A-A87A-4FB9-9D45-AB518ABDA68C}"/>
              </a:ext>
            </a:extLst>
          </p:cNvPr>
          <p:cNvSpPr txBox="1"/>
          <p:nvPr/>
        </p:nvSpPr>
        <p:spPr>
          <a:xfrm>
            <a:off x="262597" y="4739223"/>
            <a:ext cx="254108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1</a:t>
            </a:r>
          </a:p>
        </p:txBody>
      </p:sp>
    </p:spTree>
    <p:extLst>
      <p:ext uri="{BB962C8B-B14F-4D97-AF65-F5344CB8AC3E}">
        <p14:creationId xmlns:p14="http://schemas.microsoft.com/office/powerpoint/2010/main" val="42045980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63B2DA-C1CC-4B91-B71E-3649820084F6}"/>
              </a:ext>
            </a:extLst>
          </p:cNvPr>
          <p:cNvSpPr txBox="1"/>
          <p:nvPr/>
        </p:nvSpPr>
        <p:spPr>
          <a:xfrm>
            <a:off x="1032320" y="177800"/>
            <a:ext cx="96431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 учит жизни.</a:t>
            </a:r>
          </a:p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Она максимально практико-ориентирована.</a:t>
            </a:r>
          </a:p>
        </p:txBody>
      </p:sp>
      <p:pic>
        <p:nvPicPr>
          <p:cNvPr id="1026" name="Picture 2" descr="https://hrlider.ru/posts/wp-content/uploads/2021/08/Testy-prostranstvennogo-myshleniya-primery.jpg">
            <a:extLst>
              <a:ext uri="{FF2B5EF4-FFF2-40B4-BE49-F238E27FC236}">
                <a16:creationId xmlns:a16="http://schemas.microsoft.com/office/drawing/2014/main" id="{E8FEC7B0-C004-4255-B989-B81141C7C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507" y="1491446"/>
            <a:ext cx="5926985" cy="333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AB346DE-B29C-4844-9752-F10648565BF9}"/>
              </a:ext>
            </a:extLst>
          </p:cNvPr>
          <p:cNvSpPr txBox="1"/>
          <p:nvPr/>
        </p:nvSpPr>
        <p:spPr>
          <a:xfrm>
            <a:off x="1206500" y="5188465"/>
            <a:ext cx="4203369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Пространственное мышление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BE70B2-DD8B-4960-8723-DA654E2C911A}"/>
              </a:ext>
            </a:extLst>
          </p:cNvPr>
          <p:cNvSpPr txBox="1"/>
          <p:nvPr/>
        </p:nvSpPr>
        <p:spPr>
          <a:xfrm>
            <a:off x="141401" y="3841354"/>
            <a:ext cx="360425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прогнозирование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C2AE7D-4BC0-4C81-B734-85597C0DBE6C}"/>
              </a:ext>
            </a:extLst>
          </p:cNvPr>
          <p:cNvSpPr txBox="1"/>
          <p:nvPr/>
        </p:nvSpPr>
        <p:spPr>
          <a:xfrm>
            <a:off x="8686800" y="3841353"/>
            <a:ext cx="325614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моделирование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3964C0-1566-481A-B2F7-54F32CFC4A51}"/>
              </a:ext>
            </a:extLst>
          </p:cNvPr>
          <p:cNvSpPr txBox="1"/>
          <p:nvPr/>
        </p:nvSpPr>
        <p:spPr>
          <a:xfrm>
            <a:off x="6373447" y="5175765"/>
            <a:ext cx="3941427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Аналитические способности</a:t>
            </a:r>
          </a:p>
        </p:txBody>
      </p:sp>
    </p:spTree>
    <p:extLst>
      <p:ext uri="{BB962C8B-B14F-4D97-AF65-F5344CB8AC3E}">
        <p14:creationId xmlns:p14="http://schemas.microsoft.com/office/powerpoint/2010/main" val="42657040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Тенденция к повышению">
            <a:extLst>
              <a:ext uri="{FF2B5EF4-FFF2-40B4-BE49-F238E27FC236}">
                <a16:creationId xmlns:a16="http://schemas.microsoft.com/office/drawing/2014/main" id="{69E2B71E-1EA8-4DB6-9965-436AD71130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72470" y="226190"/>
            <a:ext cx="5753100" cy="57531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FE1BB91-4DA3-47E5-B337-AC2CDB947D55}"/>
              </a:ext>
            </a:extLst>
          </p:cNvPr>
          <p:cNvSpPr txBox="1"/>
          <p:nvPr/>
        </p:nvSpPr>
        <p:spPr>
          <a:xfrm>
            <a:off x="2082800" y="2514600"/>
            <a:ext cx="341035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моих </a:t>
            </a:r>
          </a:p>
          <a:p>
            <a:pPr algn="ctr"/>
            <a:r>
              <a:rPr 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знаний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B261D1-1603-428B-8296-60D52C70B000}"/>
              </a:ext>
            </a:extLst>
          </p:cNvPr>
          <p:cNvSpPr txBox="1"/>
          <p:nvPr/>
        </p:nvSpPr>
        <p:spPr>
          <a:xfrm>
            <a:off x="5638800" y="5143500"/>
            <a:ext cx="549317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Степень моей </a:t>
            </a:r>
          </a:p>
          <a:p>
            <a:r>
              <a:rPr 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готовности к экзамену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86BD5E-2E06-4421-8935-2B0EAE27773E}"/>
              </a:ext>
            </a:extLst>
          </p:cNvPr>
          <p:cNvSpPr txBox="1"/>
          <p:nvPr/>
        </p:nvSpPr>
        <p:spPr>
          <a:xfrm>
            <a:off x="294038" y="109269"/>
            <a:ext cx="60305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Рефлексия/самоанализ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7F57CEA-9FD2-42FC-94CF-D629C9F670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573" y="4706719"/>
            <a:ext cx="4527897" cy="176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567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CC3BC7E-CA46-4486-A0E6-F4C8B6A395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800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16B4A9B-F284-4FE3-AA42-BA2371971528}"/>
              </a:ext>
            </a:extLst>
          </p:cNvPr>
          <p:cNvSpPr txBox="1"/>
          <p:nvPr/>
        </p:nvSpPr>
        <p:spPr>
          <a:xfrm>
            <a:off x="4648200" y="368300"/>
            <a:ext cx="5705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969981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4B425A9-F37A-44F2-BF1F-B013D323A0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42" t="30890" r="25079" b="47089"/>
          <a:stretch/>
        </p:blipFill>
        <p:spPr>
          <a:xfrm>
            <a:off x="33131" y="3799115"/>
            <a:ext cx="12125737" cy="305888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17D3830-CE91-4AA5-8C53-7F27556F29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190" t="21361" r="25834" b="20409"/>
          <a:stretch/>
        </p:blipFill>
        <p:spPr>
          <a:xfrm>
            <a:off x="6095999" y="0"/>
            <a:ext cx="5849257" cy="399142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EAE7C18-DDDD-4E2B-900F-EAFB93C6609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667" t="28984" r="25595" b="52382"/>
          <a:stretch/>
        </p:blipFill>
        <p:spPr>
          <a:xfrm>
            <a:off x="246744" y="290285"/>
            <a:ext cx="5921172" cy="14514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099CF1B-A1CC-47D0-958D-87ED0F55EE4B}"/>
              </a:ext>
            </a:extLst>
          </p:cNvPr>
          <p:cNvSpPr txBox="1"/>
          <p:nvPr/>
        </p:nvSpPr>
        <p:spPr>
          <a:xfrm>
            <a:off x="754743" y="1995714"/>
            <a:ext cx="4345100" cy="20621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ru-RU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период сдачи</a:t>
            </a:r>
          </a:p>
          <a:p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 </a:t>
            </a:r>
          </a:p>
          <a:p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30.05.23</a:t>
            </a:r>
          </a:p>
          <a:p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14.06.23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221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E312045-CB05-47DE-9135-3D3BA430BA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85" t="16915" r="4405" b="16175"/>
          <a:stretch/>
        </p:blipFill>
        <p:spPr>
          <a:xfrm>
            <a:off x="120799" y="217713"/>
            <a:ext cx="12071201" cy="595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07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D573DF1-3508-4E03-896A-B84F55F74C9C}"/>
              </a:ext>
            </a:extLst>
          </p:cNvPr>
          <p:cNvSpPr/>
          <p:nvPr/>
        </p:nvSpPr>
        <p:spPr>
          <a:xfrm>
            <a:off x="275771" y="145144"/>
            <a:ext cx="11654972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 проанализировали собранные данные в целях выявления зависимости между особенностями климата и географическим положением пункта. У всех учащихся выводы получились разные. Кто из учащихся сделал верный вывод на основе представленных данных?</a:t>
            </a:r>
          </a:p>
          <a:p>
            <a:pPr algn="just"/>
            <a:r>
              <a:rPr lang="ru-RU"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  Алексей: «Чем выше расположен пункт, тем теплее в июле».</a:t>
            </a:r>
          </a:p>
          <a:p>
            <a:pPr algn="just"/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  Анна: «Чем дальше на юго-восток, тем меньше годовая амплитуда температур».</a:t>
            </a:r>
          </a:p>
          <a:p>
            <a:pPr algn="just"/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  Екатерина: «Чем дальше на юго-восток, тем реже выпадают атмосферные осадки».</a:t>
            </a:r>
          </a:p>
          <a:p>
            <a:pPr algn="just"/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  Александр: «Чем ближе к морю, тем реже выпадают атмосферные осадки».</a:t>
            </a:r>
          </a:p>
        </p:txBody>
      </p:sp>
    </p:spTree>
    <p:extLst>
      <p:ext uri="{BB962C8B-B14F-4D97-AF65-F5344CB8AC3E}">
        <p14:creationId xmlns:p14="http://schemas.microsoft.com/office/powerpoint/2010/main" val="447987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89840E77-BA78-4FEA-A346-F55E81E638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0003035"/>
              </p:ext>
            </p:extLst>
          </p:nvPr>
        </p:nvGraphicFramePr>
        <p:xfrm>
          <a:off x="0" y="0"/>
          <a:ext cx="12191994" cy="6828956"/>
        </p:xfrm>
        <a:graphic>
          <a:graphicData uri="http://schemas.openxmlformats.org/drawingml/2006/table">
            <a:tbl>
              <a:tblPr/>
              <a:tblGrid>
                <a:gridCol w="2031999">
                  <a:extLst>
                    <a:ext uri="{9D8B030D-6E8A-4147-A177-3AD203B41FA5}">
                      <a16:colId xmlns:a16="http://schemas.microsoft.com/office/drawing/2014/main" val="1050468632"/>
                    </a:ext>
                  </a:extLst>
                </a:gridCol>
                <a:gridCol w="2031999">
                  <a:extLst>
                    <a:ext uri="{9D8B030D-6E8A-4147-A177-3AD203B41FA5}">
                      <a16:colId xmlns:a16="http://schemas.microsoft.com/office/drawing/2014/main" val="351731314"/>
                    </a:ext>
                  </a:extLst>
                </a:gridCol>
                <a:gridCol w="2031999">
                  <a:extLst>
                    <a:ext uri="{9D8B030D-6E8A-4147-A177-3AD203B41FA5}">
                      <a16:colId xmlns:a16="http://schemas.microsoft.com/office/drawing/2014/main" val="2291412580"/>
                    </a:ext>
                  </a:extLst>
                </a:gridCol>
                <a:gridCol w="2031999">
                  <a:extLst>
                    <a:ext uri="{9D8B030D-6E8A-4147-A177-3AD203B41FA5}">
                      <a16:colId xmlns:a16="http://schemas.microsoft.com/office/drawing/2014/main" val="437322479"/>
                    </a:ext>
                  </a:extLst>
                </a:gridCol>
                <a:gridCol w="2031999">
                  <a:extLst>
                    <a:ext uri="{9D8B030D-6E8A-4147-A177-3AD203B41FA5}">
                      <a16:colId xmlns:a16="http://schemas.microsoft.com/office/drawing/2014/main" val="700768815"/>
                    </a:ext>
                  </a:extLst>
                </a:gridCol>
                <a:gridCol w="2031999">
                  <a:extLst>
                    <a:ext uri="{9D8B030D-6E8A-4147-A177-3AD203B41FA5}">
                      <a16:colId xmlns:a16="http://schemas.microsoft.com/office/drawing/2014/main" val="2346361915"/>
                    </a:ext>
                  </a:extLst>
                </a:gridCol>
              </a:tblGrid>
              <a:tr h="1344360">
                <a:tc rowSpan="2">
                  <a:txBody>
                    <a:bodyPr/>
                    <a:lstStyle/>
                    <a:p>
                      <a:pPr algn="ctr"/>
                      <a:r>
                        <a:rPr lang="ru-RU" sz="2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пункта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Географические координаты пункта наблюдения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Высота над уровнем моря, м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температура воздуха, °С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Среднего-</a:t>
                      </a:r>
                    </a:p>
                    <a:p>
                      <a:pPr algn="ctr"/>
                      <a:r>
                        <a:rPr lang="ru-RU" sz="26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довое</a:t>
                      </a:r>
                      <a:r>
                        <a:rPr lang="ru-RU" sz="2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количество дней с атмосферными осадками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956601"/>
                  </a:ext>
                </a:extLst>
              </a:tr>
              <a:tr h="17660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июль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январь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7825693"/>
                  </a:ext>
                </a:extLst>
              </a:tr>
              <a:tr h="919825">
                <a:tc>
                  <a:txBody>
                    <a:bodyPr/>
                    <a:lstStyle/>
                    <a:p>
                      <a:pPr algn="l"/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Санкт-Петербург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60° </a:t>
                      </a:r>
                      <a:r>
                        <a:rPr lang="ru-RU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с.ш</a:t>
                      </a: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30° </a:t>
                      </a:r>
                      <a:r>
                        <a:rPr lang="ru-RU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в.д</a:t>
                      </a: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+17,7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–8,5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873966"/>
                  </a:ext>
                </a:extLst>
              </a:tr>
              <a:tr h="919825">
                <a:tc>
                  <a:txBody>
                    <a:bodyPr/>
                    <a:lstStyle/>
                    <a:p>
                      <a:pPr algn="l"/>
                      <a:r>
                        <a:rPr lang="ru-RU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Москва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56° с ш. 37° </a:t>
                      </a:r>
                      <a:r>
                        <a:rPr lang="ru-RU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в.д</a:t>
                      </a: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+18,5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–10,3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7497592"/>
                  </a:ext>
                </a:extLst>
              </a:tr>
              <a:tr h="919825">
                <a:tc>
                  <a:txBody>
                    <a:bodyPr/>
                    <a:lstStyle/>
                    <a:p>
                      <a:pPr algn="l"/>
                      <a:r>
                        <a:rPr lang="ru-RU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Тамбов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53° с.ш. 42° в.д.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+20,0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–10,7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567275"/>
                  </a:ext>
                </a:extLst>
              </a:tr>
              <a:tr h="919825">
                <a:tc>
                  <a:txBody>
                    <a:bodyPr/>
                    <a:lstStyle/>
                    <a:p>
                      <a:pPr algn="l"/>
                      <a:r>
                        <a:rPr lang="ru-RU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Астрахань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46° с.ш. 48° в.д.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–22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+25,3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–6,7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34843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9275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CD8A91-1B76-436F-8973-3E3E2164396A}"/>
              </a:ext>
            </a:extLst>
          </p:cNvPr>
          <p:cNvSpPr txBox="1"/>
          <p:nvPr/>
        </p:nvSpPr>
        <p:spPr>
          <a:xfrm>
            <a:off x="244006" y="217714"/>
            <a:ext cx="545091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16 и 17</a:t>
            </a:r>
          </a:p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«Планшетка»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8F123F0-E1EF-4E71-AD92-D4EA4FF6D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4922" y="435429"/>
            <a:ext cx="6217291" cy="62048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114BD68-291F-49BC-B877-3ACD00FEDF6A}"/>
              </a:ext>
            </a:extLst>
          </p:cNvPr>
          <p:cNvSpPr txBox="1"/>
          <p:nvPr/>
        </p:nvSpPr>
        <p:spPr>
          <a:xfrm>
            <a:off x="279787" y="1664264"/>
            <a:ext cx="489131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</a:t>
            </a:r>
          </a:p>
          <a:p>
            <a:pPr algn="ctr"/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Рисуем 4 параллели и 4 меридиана – </a:t>
            </a:r>
          </a:p>
          <a:p>
            <a:pPr algn="ctr"/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«планшетку»</a:t>
            </a:r>
          </a:p>
          <a:p>
            <a:pPr algn="ctr"/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математической последовательности</a:t>
            </a:r>
          </a:p>
          <a:p>
            <a:pPr algn="ctr"/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распределяем широту и долготу из таблицы</a:t>
            </a:r>
          </a:p>
        </p:txBody>
      </p:sp>
    </p:spTree>
    <p:extLst>
      <p:ext uri="{BB962C8B-B14F-4D97-AF65-F5344CB8AC3E}">
        <p14:creationId xmlns:p14="http://schemas.microsoft.com/office/powerpoint/2010/main" val="3480686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2009637-6700-4D3B-911D-5990814AD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0128" y="0"/>
            <a:ext cx="6871743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492C529-EA8C-49AF-B25A-71C09AA63464}"/>
              </a:ext>
            </a:extLst>
          </p:cNvPr>
          <p:cNvSpPr txBox="1"/>
          <p:nvPr/>
        </p:nvSpPr>
        <p:spPr>
          <a:xfrm>
            <a:off x="1552132" y="5050971"/>
            <a:ext cx="1056700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46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8C540BD-E85F-429C-9F3C-ABB335DFA6D0}"/>
              </a:ext>
            </a:extLst>
          </p:cNvPr>
          <p:cNvSpPr/>
          <p:nvPr/>
        </p:nvSpPr>
        <p:spPr>
          <a:xfrm>
            <a:off x="1603428" y="3429000"/>
            <a:ext cx="1056700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6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22F5289-DF2E-4D32-AB0A-9A0F18E6C851}"/>
              </a:ext>
            </a:extLst>
          </p:cNvPr>
          <p:cNvSpPr/>
          <p:nvPr/>
        </p:nvSpPr>
        <p:spPr>
          <a:xfrm>
            <a:off x="1552132" y="2162928"/>
            <a:ext cx="1056700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6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7E9F322-1B83-4589-B303-B996A4FE48F7}"/>
              </a:ext>
            </a:extLst>
          </p:cNvPr>
          <p:cNvSpPr/>
          <p:nvPr/>
        </p:nvSpPr>
        <p:spPr>
          <a:xfrm>
            <a:off x="1603428" y="718907"/>
            <a:ext cx="1056700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6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F9764E-463B-4577-ACF3-D2D6197F6CBE}"/>
              </a:ext>
            </a:extLst>
          </p:cNvPr>
          <p:cNvSpPr txBox="1"/>
          <p:nvPr/>
        </p:nvSpPr>
        <p:spPr>
          <a:xfrm>
            <a:off x="8590547" y="1857680"/>
            <a:ext cx="23321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широта</a:t>
            </a:r>
          </a:p>
        </p:txBody>
      </p:sp>
    </p:spTree>
    <p:extLst>
      <p:ext uri="{BB962C8B-B14F-4D97-AF65-F5344CB8AC3E}">
        <p14:creationId xmlns:p14="http://schemas.microsoft.com/office/powerpoint/2010/main" val="2573729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240B6C9-3E08-4614-B7F3-8B008E7AEA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7856" y="0"/>
            <a:ext cx="687628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8F54124-1DEB-4DE1-A674-5A789C2BE844}"/>
              </a:ext>
            </a:extLst>
          </p:cNvPr>
          <p:cNvSpPr txBox="1"/>
          <p:nvPr/>
        </p:nvSpPr>
        <p:spPr>
          <a:xfrm>
            <a:off x="3441031" y="5719227"/>
            <a:ext cx="1056700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86A629-F72B-4FDE-92C6-AC1C32AF84E3}"/>
              </a:ext>
            </a:extLst>
          </p:cNvPr>
          <p:cNvSpPr/>
          <p:nvPr/>
        </p:nvSpPr>
        <p:spPr>
          <a:xfrm>
            <a:off x="4881850" y="5719227"/>
            <a:ext cx="1056700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6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8B846CA-DA4C-42A0-84DC-4A8A43191681}"/>
              </a:ext>
            </a:extLst>
          </p:cNvPr>
          <p:cNvSpPr/>
          <p:nvPr/>
        </p:nvSpPr>
        <p:spPr>
          <a:xfrm>
            <a:off x="6322669" y="5719226"/>
            <a:ext cx="1056700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6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15D76A1-64A3-416F-84DD-2825551F8E3D}"/>
              </a:ext>
            </a:extLst>
          </p:cNvPr>
          <p:cNvSpPr/>
          <p:nvPr/>
        </p:nvSpPr>
        <p:spPr>
          <a:xfrm>
            <a:off x="7781610" y="5719227"/>
            <a:ext cx="1056700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6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24D868-AFE9-4415-B0EC-FD25201F4443}"/>
              </a:ext>
            </a:extLst>
          </p:cNvPr>
          <p:cNvSpPr txBox="1"/>
          <p:nvPr/>
        </p:nvSpPr>
        <p:spPr>
          <a:xfrm rot="16200000">
            <a:off x="2188669" y="1648288"/>
            <a:ext cx="26380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долгота</a:t>
            </a:r>
          </a:p>
        </p:txBody>
      </p:sp>
    </p:spTree>
    <p:extLst>
      <p:ext uri="{BB962C8B-B14F-4D97-AF65-F5344CB8AC3E}">
        <p14:creationId xmlns:p14="http://schemas.microsoft.com/office/powerpoint/2010/main" val="32800658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иний и зеленый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423</TotalTime>
  <Words>1134</Words>
  <Application>Microsoft Office PowerPoint</Application>
  <PresentationFormat>Широкоэкранный</PresentationFormat>
  <Paragraphs>281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Times New Roman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Asus</cp:lastModifiedBy>
  <cp:revision>38</cp:revision>
  <dcterms:created xsi:type="dcterms:W3CDTF">2023-04-18T17:28:07Z</dcterms:created>
  <dcterms:modified xsi:type="dcterms:W3CDTF">2024-09-27T08:33:18Z</dcterms:modified>
</cp:coreProperties>
</file>